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81" r:id="rId3"/>
    <p:sldId id="282" r:id="rId4"/>
    <p:sldId id="283" r:id="rId5"/>
    <p:sldId id="258" r:id="rId6"/>
    <p:sldId id="259" r:id="rId7"/>
    <p:sldId id="284" r:id="rId8"/>
    <p:sldId id="260" r:id="rId9"/>
    <p:sldId id="261" r:id="rId10"/>
    <p:sldId id="262" r:id="rId11"/>
    <p:sldId id="263" r:id="rId12"/>
    <p:sldId id="264" r:id="rId13"/>
    <p:sldId id="285" r:id="rId14"/>
    <p:sldId id="286" r:id="rId15"/>
    <p:sldId id="265" r:id="rId16"/>
    <p:sldId id="266" r:id="rId17"/>
    <p:sldId id="287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8" r:id="rId31"/>
    <p:sldId id="279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B0E5-A266-4E97-BD04-E30DFCC85591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DD065-D8FC-4246-A6A5-58469F66063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0ED2-33A3-403D-B6DA-E5BEC000E034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C2A-3730-46F3-895C-9326B7059FAE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AFB7-D477-4BAE-9D1E-62171534A2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C2A-3730-46F3-895C-9326B7059FAE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AFB7-D477-4BAE-9D1E-62171534A2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C2A-3730-46F3-895C-9326B7059FAE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AFB7-D477-4BAE-9D1E-62171534A2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C2A-3730-46F3-895C-9326B7059FAE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AFB7-D477-4BAE-9D1E-62171534A2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C2A-3730-46F3-895C-9326B7059FAE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AFB7-D477-4BAE-9D1E-62171534A2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C2A-3730-46F3-895C-9326B7059FAE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AFB7-D477-4BAE-9D1E-62171534A2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C2A-3730-46F3-895C-9326B7059FAE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AFB7-D477-4BAE-9D1E-62171534A2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C2A-3730-46F3-895C-9326B7059FAE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AFB7-D477-4BAE-9D1E-62171534A2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C2A-3730-46F3-895C-9326B7059FAE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AFB7-D477-4BAE-9D1E-62171534A2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C2A-3730-46F3-895C-9326B7059FAE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AFB7-D477-4BAE-9D1E-62171534A2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C2A-3730-46F3-895C-9326B7059FAE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AFB7-D477-4BAE-9D1E-62171534A2F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E6C2A-3730-46F3-895C-9326B7059FAE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AFB7-D477-4BAE-9D1E-62171534A2F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Chronic Diffuse Interstitial (Restrictive</a:t>
            </a:r>
            <a:r>
              <a:rPr lang="en-IN" dirty="0" smtClean="0"/>
              <a:t>) Pulmonary </a:t>
            </a:r>
            <a:r>
              <a:rPr lang="en-IN" dirty="0"/>
              <a:t>Diseases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120" y="3886200"/>
            <a:ext cx="212028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DR. NISHI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Department of Pathology</a:t>
            </a:r>
          </a:p>
          <a:p>
            <a:r>
              <a:rPr lang="en-US" dirty="0" smtClean="0"/>
              <a:t>SKMCH, </a:t>
            </a:r>
            <a:r>
              <a:rPr lang="en-US" dirty="0" err="1" smtClean="0"/>
              <a:t>Muzaffarpur</a:t>
            </a:r>
            <a:endParaRPr lang="en-US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" name="~PP3191.WAV">
            <a:hlinkClick r:id="" action="ppaction://media"/>
          </p:cNvPr>
          <p:cNvPicPr>
            <a:picLocks noRot="1" noChangeAspect="1"/>
          </p:cNvPicPr>
          <p:nvPr>
            <a:wavAudioFile r:embed="rId1" name="~PP3191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Pathogenesis.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1600" dirty="0" smtClean="0"/>
              <a:t>The </a:t>
            </a:r>
            <a:r>
              <a:rPr lang="en-IN" sz="1600" dirty="0"/>
              <a:t>causative agent(s) of IPF remain </a:t>
            </a:r>
            <a:r>
              <a:rPr lang="en-IN" sz="1600" dirty="0" smtClean="0"/>
              <a:t>unknown.</a:t>
            </a:r>
            <a:endParaRPr lang="en-IN" sz="1600" baseline="30000" dirty="0"/>
          </a:p>
          <a:p>
            <a:r>
              <a:rPr lang="en-IN" sz="1600" b="1" dirty="0" smtClean="0"/>
              <a:t>Earlier concept  </a:t>
            </a:r>
            <a:r>
              <a:rPr lang="en-IN" sz="1600" dirty="0" smtClean="0"/>
              <a:t>---- </a:t>
            </a:r>
            <a:r>
              <a:rPr lang="en-IN" sz="1600" dirty="0"/>
              <a:t>IPF is initiated by an unidentified </a:t>
            </a:r>
            <a:r>
              <a:rPr lang="en-IN" sz="1600" dirty="0" smtClean="0"/>
              <a:t>insult--- </a:t>
            </a:r>
            <a:r>
              <a:rPr lang="en-IN" sz="1600" dirty="0"/>
              <a:t>chronic </a:t>
            </a:r>
            <a:r>
              <a:rPr lang="en-IN" sz="1600" dirty="0" smtClean="0"/>
              <a:t>inflammation---- </a:t>
            </a:r>
            <a:r>
              <a:rPr lang="en-IN" sz="1600" dirty="0"/>
              <a:t>fibrosis. </a:t>
            </a:r>
            <a:endParaRPr lang="en-IN" sz="1600" dirty="0" smtClean="0"/>
          </a:p>
          <a:p>
            <a:r>
              <a:rPr lang="en-IN" sz="1600" dirty="0" smtClean="0"/>
              <a:t>Failure of potent anti-inflammatory </a:t>
            </a:r>
            <a:r>
              <a:rPr lang="en-IN" sz="1600" dirty="0"/>
              <a:t>therapy in altering the course of the disease did not support this view</a:t>
            </a:r>
            <a:r>
              <a:rPr lang="en-IN" sz="1600" dirty="0" smtClean="0"/>
              <a:t>.</a:t>
            </a:r>
          </a:p>
          <a:p>
            <a:r>
              <a:rPr lang="en-IN" sz="1600" b="1" i="1" dirty="0" smtClean="0"/>
              <a:t>Current concept-</a:t>
            </a:r>
            <a:r>
              <a:rPr lang="en-IN" sz="1600" i="1" dirty="0" smtClean="0"/>
              <a:t>-- </a:t>
            </a:r>
            <a:r>
              <a:rPr lang="en-IN" sz="1600" i="1" dirty="0"/>
              <a:t>IPF is caused by “repeated cycles” of epithelial activation/injury by some unidentified </a:t>
            </a:r>
            <a:r>
              <a:rPr lang="en-IN" sz="1600" i="1" dirty="0" smtClean="0"/>
              <a:t>agent</a:t>
            </a:r>
          </a:p>
          <a:p>
            <a:r>
              <a:rPr lang="en-IN" sz="1600" dirty="0" smtClean="0"/>
              <a:t>There </a:t>
            </a:r>
            <a:r>
              <a:rPr lang="en-IN" sz="1600" dirty="0"/>
              <a:t>is inflammation and induction of </a:t>
            </a:r>
            <a:r>
              <a:rPr lang="en-IN" sz="1600" b="1" dirty="0"/>
              <a:t>T</a:t>
            </a:r>
            <a:r>
              <a:rPr lang="en-IN" sz="1600" b="1" baseline="-25000" dirty="0"/>
              <a:t>H</a:t>
            </a:r>
            <a:r>
              <a:rPr lang="en-IN" sz="1600" b="1" dirty="0"/>
              <a:t>2 type T cell response </a:t>
            </a:r>
            <a:r>
              <a:rPr lang="en-IN" sz="1600" dirty="0"/>
              <a:t>characterized by the presence of </a:t>
            </a:r>
            <a:r>
              <a:rPr lang="en-IN" sz="1600" dirty="0" err="1"/>
              <a:t>eosinophils</a:t>
            </a:r>
            <a:r>
              <a:rPr lang="en-IN" sz="1600" dirty="0"/>
              <a:t>, mast cells, IL-4 and </a:t>
            </a:r>
            <a:r>
              <a:rPr lang="en-IN" sz="1600" dirty="0" smtClean="0"/>
              <a:t>IL-13</a:t>
            </a:r>
          </a:p>
          <a:p>
            <a:r>
              <a:rPr lang="en-IN" sz="1600" dirty="0" smtClean="0"/>
              <a:t> Abnormal </a:t>
            </a:r>
            <a:r>
              <a:rPr lang="en-IN" sz="1600" dirty="0"/>
              <a:t>epithelial repair at these </a:t>
            </a:r>
            <a:r>
              <a:rPr lang="en-IN" sz="1600" dirty="0" smtClean="0"/>
              <a:t>sites---- </a:t>
            </a:r>
            <a:r>
              <a:rPr lang="en-IN" sz="1600" dirty="0"/>
              <a:t>exuberant fibroblastic/</a:t>
            </a:r>
            <a:r>
              <a:rPr lang="en-IN" sz="1600" dirty="0" err="1"/>
              <a:t>myofibroblastic</a:t>
            </a:r>
            <a:r>
              <a:rPr lang="en-IN" sz="1600" dirty="0"/>
              <a:t> </a:t>
            </a:r>
            <a:r>
              <a:rPr lang="en-IN" sz="1600" dirty="0" smtClean="0"/>
              <a:t>proliferation---- </a:t>
            </a:r>
            <a:r>
              <a:rPr lang="en-IN" sz="1600" dirty="0"/>
              <a:t>the </a:t>
            </a:r>
            <a:r>
              <a:rPr lang="en-IN" sz="1600" b="1" dirty="0"/>
              <a:t>“fibroblastic foci” </a:t>
            </a:r>
            <a:r>
              <a:rPr lang="en-IN" sz="1600" dirty="0" smtClean="0"/>
              <a:t>---- </a:t>
            </a:r>
            <a:r>
              <a:rPr lang="en-IN" sz="1600" dirty="0"/>
              <a:t>characteristic of IPF </a:t>
            </a:r>
            <a:r>
              <a:rPr lang="en-IN" sz="1600" dirty="0" smtClean="0"/>
              <a:t>.</a:t>
            </a:r>
          </a:p>
          <a:p>
            <a:r>
              <a:rPr lang="en-IN" sz="1600" b="1" dirty="0" smtClean="0"/>
              <a:t> </a:t>
            </a:r>
            <a:r>
              <a:rPr lang="en-IN" sz="1600" b="1" i="1" dirty="0" smtClean="0"/>
              <a:t>TGF-</a:t>
            </a:r>
            <a:r>
              <a:rPr lang="en-IN" sz="1600" b="1" dirty="0" smtClean="0"/>
              <a:t>β</a:t>
            </a:r>
            <a:r>
              <a:rPr lang="en-IN" sz="1600" b="1" i="1" dirty="0" smtClean="0"/>
              <a:t>1 </a:t>
            </a:r>
            <a:r>
              <a:rPr lang="en-IN" sz="1600" i="1" dirty="0" smtClean="0"/>
              <a:t>is  </a:t>
            </a:r>
            <a:r>
              <a:rPr lang="en-IN" sz="1600" i="1" dirty="0"/>
              <a:t>the </a:t>
            </a:r>
            <a:r>
              <a:rPr lang="en-IN" sz="1600" i="1" dirty="0" smtClean="0"/>
              <a:t> main driver </a:t>
            </a:r>
            <a:r>
              <a:rPr lang="en-IN" sz="1600" i="1" dirty="0"/>
              <a:t>of </a:t>
            </a:r>
            <a:r>
              <a:rPr lang="en-IN" sz="1600" i="1" dirty="0" smtClean="0"/>
              <a:t>the</a:t>
            </a:r>
            <a:r>
              <a:rPr lang="en-IN" sz="1600" dirty="0" smtClean="0"/>
              <a:t> abnormal epithelial repair </a:t>
            </a:r>
            <a:r>
              <a:rPr lang="en-IN" sz="1600" i="1" dirty="0" smtClean="0"/>
              <a:t> </a:t>
            </a:r>
            <a:r>
              <a:rPr lang="en-IN" sz="1600" i="1" dirty="0"/>
              <a:t>process</a:t>
            </a:r>
            <a:r>
              <a:rPr lang="en-IN" sz="1600" dirty="0" smtClean="0"/>
              <a:t>.</a:t>
            </a:r>
          </a:p>
          <a:p>
            <a:r>
              <a:rPr lang="en-IN" sz="1600" dirty="0" smtClean="0"/>
              <a:t>Is </a:t>
            </a:r>
            <a:r>
              <a:rPr lang="en-IN" sz="1600" dirty="0"/>
              <a:t>known to be </a:t>
            </a:r>
            <a:r>
              <a:rPr lang="en-IN" sz="1600" dirty="0" err="1"/>
              <a:t>fibrogenic</a:t>
            </a:r>
            <a:r>
              <a:rPr lang="en-IN" sz="1600" dirty="0"/>
              <a:t> </a:t>
            </a:r>
            <a:endParaRPr lang="en-IN" sz="1600" dirty="0" smtClean="0"/>
          </a:p>
          <a:p>
            <a:r>
              <a:rPr lang="en-IN" sz="1600" dirty="0" smtClean="0"/>
              <a:t> Released </a:t>
            </a:r>
            <a:r>
              <a:rPr lang="en-IN" sz="1600" dirty="0"/>
              <a:t>from injured type I alveolar epithelial cells </a:t>
            </a:r>
            <a:r>
              <a:rPr lang="en-IN" sz="1600" dirty="0" smtClean="0"/>
              <a:t>.</a:t>
            </a:r>
          </a:p>
          <a:p>
            <a:r>
              <a:rPr lang="en-IN" sz="1600" dirty="0" smtClean="0"/>
              <a:t> </a:t>
            </a:r>
            <a:r>
              <a:rPr lang="en-IN" sz="1600" dirty="0" err="1" smtClean="0"/>
              <a:t>Favors</a:t>
            </a:r>
            <a:r>
              <a:rPr lang="en-IN" sz="1600" dirty="0" smtClean="0"/>
              <a:t> </a:t>
            </a:r>
            <a:r>
              <a:rPr lang="en-IN" sz="1600" dirty="0"/>
              <a:t>the transformation of fibroblasts into </a:t>
            </a:r>
            <a:r>
              <a:rPr lang="en-IN" sz="1600" dirty="0" err="1"/>
              <a:t>myofibroblasts</a:t>
            </a:r>
            <a:r>
              <a:rPr lang="en-IN" sz="1600" dirty="0"/>
              <a:t> and deposition of collagen and other extracellular matrix molecules</a:t>
            </a:r>
          </a:p>
        </p:txBody>
      </p:sp>
      <p:pic>
        <p:nvPicPr>
          <p:cNvPr id="4" name="~PP3587.WAV">
            <a:hlinkClick r:id="" action="ppaction://media"/>
          </p:cNvPr>
          <p:cNvPicPr>
            <a:picLocks noRot="1" noChangeAspect="1"/>
          </p:cNvPicPr>
          <p:nvPr>
            <a:wavAudioFile r:embed="rId1" name="~PP3587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Pathogenesis.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638" t="19724" r="23165" b="8681"/>
          <a:stretch>
            <a:fillRect/>
          </a:stretch>
        </p:blipFill>
        <p:spPr bwMode="auto">
          <a:xfrm>
            <a:off x="1691680" y="1491329"/>
            <a:ext cx="6264696" cy="512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1332.WAV">
            <a:hlinkClick r:id="" action="ppaction://media"/>
          </p:cNvPr>
          <p:cNvPicPr>
            <a:picLocks noRot="1" noChangeAspect="1"/>
          </p:cNvPicPr>
          <p:nvPr>
            <a:wavAudioFile r:embed="rId1" name="~PP1332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Pathogenesis.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en-IN" b="1" dirty="0"/>
          </a:p>
          <a:p>
            <a:r>
              <a:rPr lang="en-IN" sz="6400" dirty="0" smtClean="0"/>
              <a:t>There </a:t>
            </a:r>
            <a:r>
              <a:rPr lang="en-IN" sz="6400" dirty="0"/>
              <a:t>is an intrinsic abnormality of tissue repair in </a:t>
            </a:r>
            <a:r>
              <a:rPr lang="en-IN" sz="6400" dirty="0" smtClean="0"/>
              <a:t>IPF</a:t>
            </a:r>
          </a:p>
          <a:p>
            <a:r>
              <a:rPr lang="en-IN" sz="6400" dirty="0" smtClean="0"/>
              <a:t>Some </a:t>
            </a:r>
            <a:r>
              <a:rPr lang="en-IN" sz="6400" dirty="0"/>
              <a:t>patients with familial pulmonary fibrosis have mutations that </a:t>
            </a:r>
            <a:r>
              <a:rPr lang="en-IN" sz="6400" b="1" dirty="0" smtClean="0"/>
              <a:t>shorten telomeres.</a:t>
            </a:r>
          </a:p>
          <a:p>
            <a:r>
              <a:rPr lang="en-IN" sz="6400" dirty="0" smtClean="0"/>
              <a:t>Telomeres </a:t>
            </a:r>
            <a:r>
              <a:rPr lang="en-IN" sz="6400" dirty="0"/>
              <a:t>control cell replications </a:t>
            </a:r>
            <a:r>
              <a:rPr lang="en-IN" sz="6400" dirty="0" smtClean="0"/>
              <a:t>and </a:t>
            </a:r>
            <a:r>
              <a:rPr lang="en-IN" sz="6400" dirty="0"/>
              <a:t>with shortening of </a:t>
            </a:r>
            <a:r>
              <a:rPr lang="en-IN" sz="6400" dirty="0" smtClean="0"/>
              <a:t>telomeres---- </a:t>
            </a:r>
            <a:r>
              <a:rPr lang="en-IN" sz="6400" dirty="0"/>
              <a:t>alveolar epithelial cells undergo rapid </a:t>
            </a:r>
            <a:r>
              <a:rPr lang="en-IN" sz="6400" b="1" dirty="0"/>
              <a:t>senescence and apoptosis</a:t>
            </a:r>
            <a:r>
              <a:rPr lang="en-IN" sz="6400" b="1" dirty="0" smtClean="0"/>
              <a:t>.</a:t>
            </a:r>
            <a:endParaRPr lang="en-IN" sz="6400" b="1" baseline="30000" dirty="0"/>
          </a:p>
          <a:p>
            <a:r>
              <a:rPr lang="en-IN" sz="6400" dirty="0" smtClean="0"/>
              <a:t> </a:t>
            </a:r>
            <a:r>
              <a:rPr lang="en-IN" sz="6400" i="1" dirty="0" smtClean="0"/>
              <a:t>TGF-</a:t>
            </a:r>
            <a:r>
              <a:rPr lang="en-IN" sz="6400" dirty="0" smtClean="0"/>
              <a:t>β</a:t>
            </a:r>
            <a:r>
              <a:rPr lang="en-IN" sz="6400" i="1" dirty="0" smtClean="0"/>
              <a:t>1 </a:t>
            </a:r>
            <a:r>
              <a:rPr lang="en-IN" sz="6400" i="1" dirty="0"/>
              <a:t>negatively regulates telomerase </a:t>
            </a:r>
            <a:r>
              <a:rPr lang="en-IN" sz="6400" i="1" dirty="0" smtClean="0"/>
              <a:t>activity----</a:t>
            </a:r>
            <a:r>
              <a:rPr lang="en-IN" sz="6400" dirty="0" smtClean="0"/>
              <a:t> </a:t>
            </a:r>
            <a:r>
              <a:rPr lang="en-IN" sz="6400" dirty="0"/>
              <a:t>facilitating epithelial cell apoptosis and the cycle of death and </a:t>
            </a:r>
            <a:r>
              <a:rPr lang="en-IN" sz="6400" dirty="0" smtClean="0"/>
              <a:t>repair.</a:t>
            </a:r>
            <a:endParaRPr lang="en-IN" sz="6400" baseline="30000" dirty="0"/>
          </a:p>
        </p:txBody>
      </p:sp>
      <p:pic>
        <p:nvPicPr>
          <p:cNvPr id="4" name="~PP2850.WAV">
            <a:hlinkClick r:id="" action="ppaction://media"/>
          </p:cNvPr>
          <p:cNvPicPr>
            <a:picLocks noRot="1" noChangeAspect="1"/>
          </p:cNvPicPr>
          <p:nvPr>
            <a:wavAudioFile r:embed="rId1" name="~PP2850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Another molecule regulated by TGF-β1 is </a:t>
            </a:r>
            <a:r>
              <a:rPr lang="en-IN" b="1" i="1" dirty="0" smtClean="0"/>
              <a:t>caveolin-1</a:t>
            </a:r>
          </a:p>
          <a:p>
            <a:r>
              <a:rPr lang="en-IN" dirty="0" smtClean="0"/>
              <a:t>The predominant structural protein of </a:t>
            </a:r>
            <a:r>
              <a:rPr lang="en-IN" dirty="0" err="1" smtClean="0"/>
              <a:t>caveolae</a:t>
            </a:r>
            <a:r>
              <a:rPr lang="en-IN" dirty="0" smtClean="0"/>
              <a:t>, flask-shaped invaginations of the plasma membrane present in many terminally differentiated cells.</a:t>
            </a:r>
          </a:p>
          <a:p>
            <a:r>
              <a:rPr lang="en-IN" i="1" dirty="0" smtClean="0"/>
              <a:t>Caveolin-1 acts as an endogenous inhibitor of pulmonary fibrosis</a:t>
            </a:r>
            <a:r>
              <a:rPr lang="en-IN" dirty="0" smtClean="0"/>
              <a:t> by limiting TGF-β1–induced production of extracellular matrix and restoring alveolar epithelial repair processes. </a:t>
            </a:r>
          </a:p>
          <a:p>
            <a:r>
              <a:rPr lang="en-IN" dirty="0" smtClean="0"/>
              <a:t>Caveolin-1 is decreased in epithelial cells and fibroblasts of IPF patients.</a:t>
            </a:r>
          </a:p>
          <a:p>
            <a:r>
              <a:rPr lang="en-IN" dirty="0" smtClean="0"/>
              <a:t> Such down-regulation may be mediated by the ability of TGF-β1 to attenuate the expression of caveolin-1 in fibroblasts. </a:t>
            </a:r>
          </a:p>
          <a:p>
            <a:r>
              <a:rPr lang="en-IN" dirty="0" smtClean="0"/>
              <a:t> TGF-β1 has its fingerprints on multiple pathways that regulate pulmonary fibrosis. 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~PP1789.WAV">
            <a:hlinkClick r:id="" action="ppaction://media"/>
          </p:cNvPr>
          <p:cNvPicPr>
            <a:picLocks noRot="1" noChangeAspect="1"/>
          </p:cNvPicPr>
          <p:nvPr>
            <a:wavAudioFile r:embed="rId1" name="~PP1789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3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Therapeutics can be directed toward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Neutralizing TGF-β1,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Enhancing telomerase activity or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Delaying telomere shortening, or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Augmenting caveolin-1</a:t>
            </a:r>
          </a:p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~PP361.WAV">
            <a:hlinkClick r:id="" action="ppaction://media"/>
          </p:cNvPr>
          <p:cNvPicPr>
            <a:picLocks noRot="1" noChangeAspect="1"/>
          </p:cNvPicPr>
          <p:nvPr>
            <a:wavAudioFile r:embed="rId1" name="~PP361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Morphology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Gross</a:t>
            </a:r>
            <a:r>
              <a:rPr lang="en-IN" dirty="0" smtClean="0"/>
              <a:t>--- </a:t>
            </a:r>
            <a:r>
              <a:rPr lang="en-IN" dirty="0"/>
              <a:t>the pleural surfaces of the lung are </a:t>
            </a:r>
            <a:r>
              <a:rPr lang="en-IN" b="1" dirty="0" smtClean="0"/>
              <a:t>cobblestoned</a:t>
            </a:r>
            <a:r>
              <a:rPr lang="en-IN" dirty="0" smtClean="0"/>
              <a:t>----retraction </a:t>
            </a:r>
            <a:r>
              <a:rPr lang="en-IN" dirty="0"/>
              <a:t>of scars along the interlobular septa.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b="1" dirty="0"/>
              <a:t>cut surface </a:t>
            </a:r>
            <a:r>
              <a:rPr lang="en-IN" dirty="0" smtClean="0"/>
              <a:t>shows---- </a:t>
            </a:r>
            <a:r>
              <a:rPr lang="en-IN" dirty="0"/>
              <a:t>fibrosis (firm, rubbery white areas) of the lung parenchyma </a:t>
            </a:r>
            <a:endParaRPr lang="en-IN" dirty="0" smtClean="0"/>
          </a:p>
          <a:p>
            <a:r>
              <a:rPr lang="en-IN" dirty="0" smtClean="0"/>
              <a:t> Lower-lobe predominance </a:t>
            </a:r>
          </a:p>
          <a:p>
            <a:r>
              <a:rPr lang="en-IN" dirty="0" smtClean="0"/>
              <a:t> Distribution in the </a:t>
            </a:r>
            <a:r>
              <a:rPr lang="en-IN" dirty="0" err="1" smtClean="0"/>
              <a:t>subpleural</a:t>
            </a:r>
            <a:r>
              <a:rPr lang="en-IN" dirty="0" smtClean="0"/>
              <a:t> regions and along the interlobular septa. 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~PP1189.WAV">
            <a:hlinkClick r:id="" action="ppaction://media"/>
          </p:cNvPr>
          <p:cNvPicPr>
            <a:picLocks noRot="1" noChangeAspect="1"/>
          </p:cNvPicPr>
          <p:nvPr>
            <a:wavAudioFile r:embed="rId1" name="~PP1189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Microscopic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The hallmark of UIP is patchy interstitial fibrosis, which varies in intensity  and age. </a:t>
            </a:r>
          </a:p>
          <a:p>
            <a:r>
              <a:rPr lang="en-IN" dirty="0" smtClean="0"/>
              <a:t>The earliest lesions contain exuberant fibroblastic proliferation (</a:t>
            </a:r>
            <a:r>
              <a:rPr lang="en-IN" b="1" dirty="0" smtClean="0"/>
              <a:t>fibroblastic foci). </a:t>
            </a:r>
          </a:p>
          <a:p>
            <a:r>
              <a:rPr lang="en-IN" dirty="0" smtClean="0"/>
              <a:t>With time these areas become more </a:t>
            </a:r>
            <a:r>
              <a:rPr lang="en-IN" dirty="0" err="1" smtClean="0"/>
              <a:t>collagenous</a:t>
            </a:r>
            <a:r>
              <a:rPr lang="en-IN" dirty="0" smtClean="0"/>
              <a:t> and less cellular.</a:t>
            </a:r>
          </a:p>
          <a:p>
            <a:r>
              <a:rPr lang="en-IN" dirty="0" smtClean="0"/>
              <a:t>May be coexistence of both early and late lesions .</a:t>
            </a:r>
          </a:p>
          <a:p>
            <a:r>
              <a:rPr lang="en-IN" dirty="0" smtClean="0"/>
              <a:t>The dense fibrosis causes the destruction of alveolar architecture and formation of cystic spaces lined by </a:t>
            </a:r>
            <a:r>
              <a:rPr lang="en-IN" dirty="0" err="1" smtClean="0"/>
              <a:t>hyperplastic</a:t>
            </a:r>
            <a:r>
              <a:rPr lang="en-IN" dirty="0" smtClean="0"/>
              <a:t>  type II </a:t>
            </a:r>
            <a:r>
              <a:rPr lang="en-IN" dirty="0" err="1" smtClean="0"/>
              <a:t>pneumocytes</a:t>
            </a:r>
            <a:r>
              <a:rPr lang="en-IN" dirty="0" smtClean="0"/>
              <a:t> or bronchiolar epithelium </a:t>
            </a:r>
            <a:r>
              <a:rPr lang="en-IN" b="1" dirty="0" smtClean="0"/>
              <a:t>(honeycomb fibrosis). </a:t>
            </a:r>
          </a:p>
        </p:txBody>
      </p:sp>
      <p:pic>
        <p:nvPicPr>
          <p:cNvPr id="4" name="~PP2401.WAV">
            <a:hlinkClick r:id="" action="ppaction://media"/>
          </p:cNvPr>
          <p:cNvPicPr>
            <a:picLocks noRot="1" noChangeAspect="1"/>
          </p:cNvPicPr>
          <p:nvPr>
            <a:wavAudioFile r:embed="rId1" name="~PP2401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With adequate sampling/ Biopsy, these diagnostic histological changes (i.e., areas of dense </a:t>
            </a:r>
            <a:r>
              <a:rPr lang="en-IN" dirty="0" err="1" smtClean="0"/>
              <a:t>collagenous</a:t>
            </a:r>
            <a:r>
              <a:rPr lang="en-IN" dirty="0" smtClean="0"/>
              <a:t> fibrosis with relatively normal lung and fibroblastic foci) can be identified even in advanced IPF. </a:t>
            </a:r>
          </a:p>
          <a:p>
            <a:r>
              <a:rPr lang="en-IN" dirty="0" smtClean="0"/>
              <a:t>Mild to moderate inflammation within the fibrotic areas, consisting of mostly lymphocytes, and a few plasma cells, </a:t>
            </a:r>
            <a:r>
              <a:rPr lang="en-IN" dirty="0" err="1" smtClean="0"/>
              <a:t>neutrophils</a:t>
            </a:r>
            <a:r>
              <a:rPr lang="en-IN" dirty="0" smtClean="0"/>
              <a:t>, </a:t>
            </a:r>
            <a:r>
              <a:rPr lang="en-IN" dirty="0" err="1" smtClean="0"/>
              <a:t>eosinophils</a:t>
            </a:r>
            <a:r>
              <a:rPr lang="en-IN" dirty="0" smtClean="0"/>
              <a:t>, and mast cells. </a:t>
            </a:r>
          </a:p>
          <a:p>
            <a:r>
              <a:rPr lang="en-IN" dirty="0" smtClean="0"/>
              <a:t>Foci of </a:t>
            </a:r>
            <a:r>
              <a:rPr lang="en-IN" dirty="0" err="1" smtClean="0"/>
              <a:t>squamous</a:t>
            </a:r>
            <a:r>
              <a:rPr lang="en-IN" dirty="0" smtClean="0"/>
              <a:t> </a:t>
            </a:r>
            <a:r>
              <a:rPr lang="en-IN" dirty="0" err="1" smtClean="0"/>
              <a:t>metaplasia</a:t>
            </a:r>
            <a:r>
              <a:rPr lang="en-IN" dirty="0" smtClean="0"/>
              <a:t> and smooth muscle hyperplasia may be present. </a:t>
            </a:r>
          </a:p>
          <a:p>
            <a:r>
              <a:rPr lang="en-IN" dirty="0" smtClean="0"/>
              <a:t>Pulmonary arterial hypertensive changes (</a:t>
            </a:r>
            <a:r>
              <a:rPr lang="en-IN" dirty="0" err="1" smtClean="0"/>
              <a:t>intimal</a:t>
            </a:r>
            <a:r>
              <a:rPr lang="en-IN" dirty="0" smtClean="0"/>
              <a:t> fibrosis and medial thickening) are often present. </a:t>
            </a:r>
          </a:p>
          <a:p>
            <a:r>
              <a:rPr lang="en-IN" dirty="0" smtClean="0"/>
              <a:t>In acute exacerbations---- diffuse alveolar damage is superimposed on the UIP pattern</a:t>
            </a:r>
          </a:p>
          <a:p>
            <a:endParaRPr lang="en-IN" dirty="0"/>
          </a:p>
        </p:txBody>
      </p:sp>
      <p:pic>
        <p:nvPicPr>
          <p:cNvPr id="4" name="~PP3613.WAV">
            <a:hlinkClick r:id="" action="ppaction://media"/>
          </p:cNvPr>
          <p:cNvPicPr>
            <a:picLocks noRot="1" noChangeAspect="1"/>
          </p:cNvPicPr>
          <p:nvPr>
            <a:wavAudioFile r:embed="rId1" name="~PP3613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638" t="10178" r="6169" b="15045"/>
          <a:stretch>
            <a:fillRect/>
          </a:stretch>
        </p:blipFill>
        <p:spPr bwMode="auto">
          <a:xfrm>
            <a:off x="611560" y="1694969"/>
            <a:ext cx="8064896" cy="51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12.WAV">
            <a:hlinkClick r:id="" action="ppaction://media"/>
          </p:cNvPr>
          <p:cNvPicPr>
            <a:picLocks noRot="1" noChangeAspect="1"/>
          </p:cNvPicPr>
          <p:nvPr>
            <a:wavAudioFile r:embed="rId1" name="~PP12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532" t="8587" r="5275" b="19818"/>
          <a:stretch>
            <a:fillRect/>
          </a:stretch>
        </p:blipFill>
        <p:spPr bwMode="auto">
          <a:xfrm>
            <a:off x="632881" y="1682319"/>
            <a:ext cx="8511119" cy="517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126.WAV">
            <a:hlinkClick r:id="" action="ppaction://media"/>
          </p:cNvPr>
          <p:cNvPicPr>
            <a:picLocks noRot="1" noChangeAspect="1"/>
          </p:cNvPicPr>
          <p:nvPr>
            <a:wavAudioFile r:embed="rId1" name="~PP126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3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Obstructive versus Restrictive Pulmonary Diseases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IN" b="1" dirty="0"/>
          </a:p>
          <a:p>
            <a:r>
              <a:rPr lang="en-IN" b="1" dirty="0" smtClean="0"/>
              <a:t>Chronic </a:t>
            </a:r>
            <a:r>
              <a:rPr lang="en-IN" b="1" dirty="0" err="1"/>
              <a:t>noninfectious</a:t>
            </a:r>
            <a:r>
              <a:rPr lang="en-IN" b="1" dirty="0"/>
              <a:t> diffuse pulmonary diseases</a:t>
            </a:r>
            <a:r>
              <a:rPr lang="en-IN" dirty="0"/>
              <a:t> </a:t>
            </a:r>
            <a:r>
              <a:rPr lang="en-IN" dirty="0" smtClean="0"/>
              <a:t>are </a:t>
            </a:r>
            <a:r>
              <a:rPr lang="en-IN" dirty="0"/>
              <a:t>classified in </a:t>
            </a:r>
            <a:r>
              <a:rPr lang="en-IN" dirty="0" smtClean="0"/>
              <a:t>to </a:t>
            </a:r>
            <a:r>
              <a:rPr lang="en-IN" dirty="0"/>
              <a:t>two categories: </a:t>
            </a:r>
            <a:endParaRPr lang="en-IN" dirty="0" smtClean="0"/>
          </a:p>
          <a:p>
            <a:pPr marL="514350" indent="-514350">
              <a:buAutoNum type="arabicParenBoth"/>
            </a:pPr>
            <a:r>
              <a:rPr lang="en-IN" b="1" i="1" dirty="0" smtClean="0"/>
              <a:t>Obstructive diseases</a:t>
            </a:r>
            <a:r>
              <a:rPr lang="en-IN" b="1" dirty="0" smtClean="0"/>
              <a:t> (or </a:t>
            </a:r>
            <a:r>
              <a:rPr lang="en-IN" b="1" i="1" dirty="0" smtClean="0"/>
              <a:t>airway diseases</a:t>
            </a:r>
            <a:r>
              <a:rPr lang="en-IN" b="1" dirty="0" smtClean="0"/>
              <a:t>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dirty="0" smtClean="0"/>
              <a:t>Characterized by an increase in resistance to airflow due to partial or complete obstruction at any level, from the trachea and larger bronchi to the terminal and respiratory bronchioles, and </a:t>
            </a:r>
          </a:p>
          <a:p>
            <a:pPr>
              <a:buNone/>
            </a:pPr>
            <a:r>
              <a:rPr lang="en-IN" dirty="0" smtClean="0"/>
              <a:t>(2) </a:t>
            </a:r>
            <a:r>
              <a:rPr lang="en-IN" b="1" i="1" dirty="0" smtClean="0"/>
              <a:t>Restrictive diseases</a:t>
            </a:r>
            <a:r>
              <a:rPr lang="en-IN" b="1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Characterized by reduced expansion of lung parenchyma and decreased total lung capacity (TLC). 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~PP2751.WAV">
            <a:hlinkClick r:id="" action="ppaction://media"/>
          </p:cNvPr>
          <p:cNvPicPr>
            <a:picLocks noRot="1" noChangeAspect="1"/>
          </p:cNvPicPr>
          <p:nvPr>
            <a:wavAudioFile r:embed="rId1" name="~PP2751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Course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IN" b="1" dirty="0"/>
          </a:p>
          <a:p>
            <a:r>
              <a:rPr lang="en-IN" dirty="0"/>
              <a:t>IPF begins </a:t>
            </a:r>
            <a:r>
              <a:rPr lang="en-IN" dirty="0" smtClean="0"/>
              <a:t>insidiously</a:t>
            </a:r>
          </a:p>
          <a:p>
            <a:r>
              <a:rPr lang="en-IN" dirty="0" smtClean="0"/>
              <a:t>Gradually </a:t>
            </a:r>
            <a:r>
              <a:rPr lang="en-IN" dirty="0"/>
              <a:t>increasing </a:t>
            </a:r>
            <a:r>
              <a:rPr lang="en-IN" i="1" dirty="0" err="1"/>
              <a:t>dyspnea</a:t>
            </a:r>
            <a:r>
              <a:rPr lang="en-IN" i="1" dirty="0"/>
              <a:t> on exertion</a:t>
            </a:r>
            <a:r>
              <a:rPr lang="en-IN" dirty="0"/>
              <a:t> and dry cough</a:t>
            </a:r>
            <a:r>
              <a:rPr lang="en-IN" dirty="0" smtClean="0"/>
              <a:t>.</a:t>
            </a:r>
          </a:p>
          <a:p>
            <a:r>
              <a:rPr lang="en-IN" dirty="0" smtClean="0"/>
              <a:t>40 </a:t>
            </a:r>
            <a:r>
              <a:rPr lang="en-IN" dirty="0"/>
              <a:t>to 70 years old at the time of presentation. </a:t>
            </a:r>
            <a:endParaRPr lang="en-IN" dirty="0" smtClean="0"/>
          </a:p>
          <a:p>
            <a:r>
              <a:rPr lang="en-IN" dirty="0" smtClean="0"/>
              <a:t>Hypoxemia</a:t>
            </a:r>
            <a:r>
              <a:rPr lang="en-IN" dirty="0"/>
              <a:t>, </a:t>
            </a:r>
            <a:r>
              <a:rPr lang="en-IN" i="1" dirty="0"/>
              <a:t>cyanosis</a:t>
            </a:r>
            <a:r>
              <a:rPr lang="en-IN" dirty="0"/>
              <a:t>, and clubbing </a:t>
            </a:r>
            <a:r>
              <a:rPr lang="en-IN" dirty="0" smtClean="0"/>
              <a:t>----late </a:t>
            </a:r>
            <a:r>
              <a:rPr lang="en-IN" dirty="0"/>
              <a:t>in the course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 </a:t>
            </a:r>
            <a:r>
              <a:rPr lang="en-IN" dirty="0"/>
              <a:t>progression </a:t>
            </a:r>
            <a:r>
              <a:rPr lang="en-IN" dirty="0" smtClean="0"/>
              <a:t>in individual </a:t>
            </a:r>
            <a:r>
              <a:rPr lang="en-IN" dirty="0"/>
              <a:t>patient is unpredictable. </a:t>
            </a:r>
            <a:endParaRPr lang="en-IN" dirty="0" smtClean="0"/>
          </a:p>
          <a:p>
            <a:r>
              <a:rPr lang="en-IN" dirty="0" smtClean="0"/>
              <a:t>Most patients---- </a:t>
            </a:r>
            <a:r>
              <a:rPr lang="en-IN" dirty="0"/>
              <a:t>gradual deterioration of their pulmonary status, despite medical treatment </a:t>
            </a:r>
            <a:r>
              <a:rPr lang="en-IN" dirty="0" smtClean="0"/>
              <a:t> (</a:t>
            </a:r>
            <a:r>
              <a:rPr lang="en-IN" dirty="0"/>
              <a:t>steroids, </a:t>
            </a:r>
            <a:r>
              <a:rPr lang="en-IN" dirty="0" err="1"/>
              <a:t>cyclophosphamide</a:t>
            </a:r>
            <a:r>
              <a:rPr lang="en-IN" dirty="0"/>
              <a:t>, or </a:t>
            </a:r>
            <a:r>
              <a:rPr lang="en-IN" dirty="0" err="1"/>
              <a:t>azathioprine</a:t>
            </a:r>
            <a:r>
              <a:rPr lang="en-IN" dirty="0"/>
              <a:t>). </a:t>
            </a:r>
            <a:endParaRPr lang="en-IN" dirty="0" smtClean="0"/>
          </a:p>
          <a:p>
            <a:r>
              <a:rPr lang="en-IN" dirty="0" smtClean="0"/>
              <a:t>Some </a:t>
            </a:r>
            <a:r>
              <a:rPr lang="en-IN" dirty="0"/>
              <a:t>IPF </a:t>
            </a:r>
            <a:r>
              <a:rPr lang="en-IN" dirty="0" smtClean="0"/>
              <a:t>patients-----acute </a:t>
            </a:r>
            <a:r>
              <a:rPr lang="en-IN" dirty="0"/>
              <a:t>exacerbations of the underlying </a:t>
            </a:r>
            <a:r>
              <a:rPr lang="en-IN" dirty="0" smtClean="0"/>
              <a:t>disease with rapid downhill of clinical course.</a:t>
            </a:r>
          </a:p>
          <a:p>
            <a:r>
              <a:rPr lang="en-IN" dirty="0" smtClean="0"/>
              <a:t>Mean </a:t>
            </a:r>
            <a:r>
              <a:rPr lang="en-IN" dirty="0"/>
              <a:t>survival </a:t>
            </a:r>
            <a:r>
              <a:rPr lang="en-IN" dirty="0" smtClean="0"/>
              <a:t>---- </a:t>
            </a:r>
            <a:r>
              <a:rPr lang="en-IN" dirty="0"/>
              <a:t>3 years or less. </a:t>
            </a:r>
            <a:endParaRPr lang="en-IN" dirty="0" smtClean="0"/>
          </a:p>
          <a:p>
            <a:r>
              <a:rPr lang="en-IN" dirty="0" smtClean="0"/>
              <a:t>Lung </a:t>
            </a:r>
            <a:r>
              <a:rPr lang="en-IN" dirty="0"/>
              <a:t>transplantation </a:t>
            </a:r>
            <a:r>
              <a:rPr lang="en-IN" dirty="0" smtClean="0"/>
              <a:t>---- </a:t>
            </a:r>
            <a:r>
              <a:rPr lang="en-IN" dirty="0"/>
              <a:t>only definitive </a:t>
            </a:r>
            <a:r>
              <a:rPr lang="en-IN" dirty="0" smtClean="0"/>
              <a:t>therapy</a:t>
            </a:r>
            <a:endParaRPr lang="en-IN" dirty="0"/>
          </a:p>
          <a:p>
            <a:endParaRPr lang="en-IN" dirty="0"/>
          </a:p>
        </p:txBody>
      </p:sp>
      <p:pic>
        <p:nvPicPr>
          <p:cNvPr id="4" name="~PP1166.WAV">
            <a:hlinkClick r:id="" action="ppaction://media"/>
          </p:cNvPr>
          <p:cNvPicPr>
            <a:picLocks noRot="1" noChangeAspect="1"/>
          </p:cNvPicPr>
          <p:nvPr>
            <a:wavAudioFile r:embed="rId1" name="~PP1166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Nonspecific Interstitial Pneumonia</a:t>
            </a:r>
            <a:r>
              <a:rPr lang="en-IN" b="1" dirty="0" smtClean="0"/>
              <a:t>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Nonspecific </a:t>
            </a:r>
            <a:r>
              <a:rPr lang="en-IN" dirty="0"/>
              <a:t>interstitial pneumonia (NSIP) </a:t>
            </a:r>
            <a:r>
              <a:rPr lang="en-IN" dirty="0" smtClean="0"/>
              <a:t>----</a:t>
            </a:r>
          </a:p>
          <a:p>
            <a:r>
              <a:rPr lang="en-IN" dirty="0" smtClean="0"/>
              <a:t>Diffuse </a:t>
            </a:r>
            <a:r>
              <a:rPr lang="en-IN" dirty="0"/>
              <a:t>interstitial lung disease of unknown </a:t>
            </a:r>
            <a:r>
              <a:rPr lang="en-IN" dirty="0" err="1"/>
              <a:t>etiology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dirty="0" smtClean="0"/>
              <a:t>Lung biopsies fail </a:t>
            </a:r>
            <a:r>
              <a:rPr lang="en-IN" dirty="0"/>
              <a:t>to show diagnostic features of </a:t>
            </a:r>
            <a:r>
              <a:rPr lang="en-IN" dirty="0" smtClean="0"/>
              <a:t> </a:t>
            </a:r>
            <a:r>
              <a:rPr lang="en-IN" dirty="0"/>
              <a:t>other well-characterized interstitial diseases. </a:t>
            </a:r>
            <a:endParaRPr lang="en-IN" dirty="0" smtClean="0"/>
          </a:p>
          <a:p>
            <a:r>
              <a:rPr lang="en-IN" dirty="0" smtClean="0"/>
              <a:t>NSIP </a:t>
            </a:r>
            <a:r>
              <a:rPr lang="en-IN" dirty="0"/>
              <a:t>has distinct </a:t>
            </a:r>
            <a:r>
              <a:rPr lang="en-IN" dirty="0" smtClean="0"/>
              <a:t>radiological </a:t>
            </a:r>
            <a:r>
              <a:rPr lang="en-IN" dirty="0"/>
              <a:t>and </a:t>
            </a:r>
            <a:r>
              <a:rPr lang="en-IN" dirty="0" smtClean="0"/>
              <a:t>histological </a:t>
            </a:r>
            <a:r>
              <a:rPr lang="en-IN" dirty="0"/>
              <a:t>features </a:t>
            </a:r>
            <a:endParaRPr lang="en-IN" dirty="0" smtClean="0"/>
          </a:p>
          <a:p>
            <a:r>
              <a:rPr lang="en-IN" dirty="0" smtClean="0"/>
              <a:t>Important </a:t>
            </a:r>
            <a:r>
              <a:rPr lang="en-IN" dirty="0"/>
              <a:t>to </a:t>
            </a:r>
            <a:r>
              <a:rPr lang="en-IN" dirty="0" smtClean="0"/>
              <a:t>recognize--- </a:t>
            </a:r>
            <a:r>
              <a:rPr lang="en-IN" dirty="0"/>
              <a:t>better </a:t>
            </a:r>
            <a:r>
              <a:rPr lang="en-IN" dirty="0" smtClean="0"/>
              <a:t>prognosis than UIP</a:t>
            </a:r>
            <a:endParaRPr lang="en-IN" dirty="0"/>
          </a:p>
          <a:p>
            <a:endParaRPr lang="en-IN" dirty="0"/>
          </a:p>
        </p:txBody>
      </p:sp>
      <p:pic>
        <p:nvPicPr>
          <p:cNvPr id="4" name="~PP90.WAV">
            <a:hlinkClick r:id="" action="ppaction://media"/>
          </p:cNvPr>
          <p:cNvPicPr>
            <a:picLocks noRot="1" noChangeAspect="1"/>
          </p:cNvPicPr>
          <p:nvPr>
            <a:wavAudioFile r:embed="rId1" name="~PP90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Morphology.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On </a:t>
            </a:r>
            <a:r>
              <a:rPr lang="en-IN" dirty="0"/>
              <a:t>the basis of its histology, NSIP is divided </a:t>
            </a:r>
            <a:r>
              <a:rPr lang="en-IN" dirty="0" smtClean="0"/>
              <a:t>into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Cellular patterns and 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Fibrosing</a:t>
            </a:r>
            <a:r>
              <a:rPr lang="en-IN" dirty="0" smtClean="0"/>
              <a:t> patterns.</a:t>
            </a:r>
          </a:p>
          <a:p>
            <a:r>
              <a:rPr lang="en-IN" b="1" dirty="0" smtClean="0"/>
              <a:t>Cellular pattern-</a:t>
            </a:r>
            <a:r>
              <a:rPr lang="en-IN" dirty="0" smtClean="0"/>
              <a:t>--- consists of primarily of mild to moderate chronic interstitial inflammation, containing lymphocytes and a few plasma </a:t>
            </a:r>
            <a:r>
              <a:rPr lang="en-IN" dirty="0"/>
              <a:t>cells, in a uniform or patchy distribution. </a:t>
            </a:r>
            <a:endParaRPr lang="en-IN" dirty="0" smtClean="0"/>
          </a:p>
          <a:p>
            <a:r>
              <a:rPr lang="en-IN" b="1" dirty="0" err="1" smtClean="0"/>
              <a:t>Fibrosing</a:t>
            </a:r>
            <a:r>
              <a:rPr lang="en-IN" b="1" dirty="0" smtClean="0"/>
              <a:t> </a:t>
            </a:r>
            <a:r>
              <a:rPr lang="en-IN" b="1" dirty="0"/>
              <a:t>pattern </a:t>
            </a:r>
            <a:r>
              <a:rPr lang="en-IN" b="1" dirty="0" smtClean="0"/>
              <a:t>----</a:t>
            </a:r>
            <a:r>
              <a:rPr lang="en-IN" dirty="0" smtClean="0"/>
              <a:t>consists </a:t>
            </a:r>
            <a:r>
              <a:rPr lang="en-IN" dirty="0"/>
              <a:t>of diffuse or patchy interstitial fibrosis without the temporal heterogeneity that is characteristic of UIP. </a:t>
            </a:r>
            <a:endParaRPr lang="en-IN" dirty="0" smtClean="0"/>
          </a:p>
          <a:p>
            <a:r>
              <a:rPr lang="en-IN" dirty="0" smtClean="0"/>
              <a:t>Fibroblastic </a:t>
            </a:r>
            <a:r>
              <a:rPr lang="en-IN" dirty="0"/>
              <a:t>foci and honeycombing are absent</a:t>
            </a:r>
            <a:r>
              <a:rPr lang="en-IN" dirty="0" smtClean="0"/>
              <a:t>.</a:t>
            </a:r>
          </a:p>
          <a:p>
            <a:r>
              <a:rPr lang="en-IN" dirty="0" smtClean="0"/>
              <a:t>In </a:t>
            </a:r>
            <a:r>
              <a:rPr lang="en-IN" dirty="0"/>
              <a:t>some patients both NSIP and UIP patterns can be seen in different areas of the </a:t>
            </a:r>
            <a:r>
              <a:rPr lang="en-IN" dirty="0" smtClean="0"/>
              <a:t>lung</a:t>
            </a:r>
          </a:p>
          <a:p>
            <a:r>
              <a:rPr lang="en-IN" dirty="0" smtClean="0"/>
              <a:t>Prognosis --- </a:t>
            </a:r>
            <a:r>
              <a:rPr lang="en-IN" dirty="0"/>
              <a:t>same as for UIP</a:t>
            </a:r>
          </a:p>
        </p:txBody>
      </p:sp>
      <p:pic>
        <p:nvPicPr>
          <p:cNvPr id="4" name="~PP322.WAV">
            <a:hlinkClick r:id="" action="ppaction://media"/>
          </p:cNvPr>
          <p:cNvPicPr>
            <a:picLocks noRot="1" noChangeAspect="1"/>
          </p:cNvPicPr>
          <p:nvPr>
            <a:wavAudioFile r:embed="rId1" name="~PP322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Clinical Course.</a:t>
            </a:r>
            <a:r>
              <a:rPr lang="en-IN" b="1" dirty="0" smtClean="0"/>
              <a:t>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Patients </a:t>
            </a:r>
            <a:r>
              <a:rPr lang="en-IN" dirty="0"/>
              <a:t>present with </a:t>
            </a:r>
            <a:r>
              <a:rPr lang="en-IN" dirty="0" err="1"/>
              <a:t>dyspnea</a:t>
            </a:r>
            <a:r>
              <a:rPr lang="en-IN" dirty="0"/>
              <a:t> and cough of several months' duration. </a:t>
            </a:r>
            <a:endParaRPr lang="en-IN" dirty="0" smtClean="0"/>
          </a:p>
          <a:p>
            <a:r>
              <a:rPr lang="en-IN" dirty="0" smtClean="0"/>
              <a:t>Between </a:t>
            </a:r>
            <a:r>
              <a:rPr lang="en-IN" dirty="0"/>
              <a:t>46 and 55 years of age</a:t>
            </a:r>
            <a:r>
              <a:rPr lang="en-IN" dirty="0" smtClean="0"/>
              <a:t>.</a:t>
            </a:r>
          </a:p>
          <a:p>
            <a:r>
              <a:rPr lang="en-IN" dirty="0" smtClean="0"/>
              <a:t>Patient of </a:t>
            </a:r>
            <a:r>
              <a:rPr lang="en-IN" dirty="0"/>
              <a:t>NSIP cellular pattern are </a:t>
            </a:r>
            <a:r>
              <a:rPr lang="en-IN" dirty="0" smtClean="0"/>
              <a:t>younger </a:t>
            </a:r>
            <a:r>
              <a:rPr lang="en-IN" dirty="0"/>
              <a:t>than those with the </a:t>
            </a:r>
            <a:r>
              <a:rPr lang="en-IN" dirty="0" err="1"/>
              <a:t>fibrosing</a:t>
            </a:r>
            <a:r>
              <a:rPr lang="en-IN" dirty="0"/>
              <a:t> pattern or UIP. </a:t>
            </a:r>
            <a:endParaRPr lang="en-IN" dirty="0" smtClean="0"/>
          </a:p>
          <a:p>
            <a:r>
              <a:rPr lang="en-IN" dirty="0" smtClean="0"/>
              <a:t>Patients </a:t>
            </a:r>
            <a:r>
              <a:rPr lang="en-IN" dirty="0"/>
              <a:t>with the cellular pattern have a better outcome than do those with </a:t>
            </a:r>
            <a:r>
              <a:rPr lang="en-IN" dirty="0" err="1"/>
              <a:t>fibrosing</a:t>
            </a:r>
            <a:r>
              <a:rPr lang="en-IN" dirty="0"/>
              <a:t> pattern and UIP</a:t>
            </a:r>
          </a:p>
          <a:p>
            <a:endParaRPr lang="en-IN" dirty="0"/>
          </a:p>
        </p:txBody>
      </p:sp>
      <p:pic>
        <p:nvPicPr>
          <p:cNvPr id="4" name="~PP279.WAV">
            <a:hlinkClick r:id="" action="ppaction://media"/>
          </p:cNvPr>
          <p:cNvPicPr>
            <a:picLocks noRot="1" noChangeAspect="1"/>
          </p:cNvPicPr>
          <p:nvPr>
            <a:wavAudioFile r:embed="rId1" name="~PP279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Cryptogenic Organizing Pneumonia</a:t>
            </a:r>
            <a:r>
              <a:rPr lang="en-IN" b="1" dirty="0" smtClean="0"/>
              <a:t>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b="1" i="1" dirty="0" smtClean="0"/>
              <a:t>Also K/as </a:t>
            </a:r>
            <a:r>
              <a:rPr lang="en-IN" b="1" i="1" dirty="0" err="1" smtClean="0"/>
              <a:t>bronchiolitis</a:t>
            </a:r>
            <a:r>
              <a:rPr lang="en-IN" b="1" i="1" dirty="0" smtClean="0"/>
              <a:t> </a:t>
            </a:r>
            <a:r>
              <a:rPr lang="en-IN" b="1" i="1" dirty="0" err="1"/>
              <a:t>obliterans</a:t>
            </a:r>
            <a:r>
              <a:rPr lang="en-IN" b="1" i="1" dirty="0"/>
              <a:t> organizing </a:t>
            </a:r>
            <a:r>
              <a:rPr lang="en-IN" b="1" i="1" dirty="0" smtClean="0"/>
              <a:t>pneumonia</a:t>
            </a:r>
            <a:endParaRPr lang="en-IN" dirty="0" smtClean="0"/>
          </a:p>
          <a:p>
            <a:r>
              <a:rPr lang="en-IN" dirty="0" smtClean="0"/>
              <a:t>Cryptogenic organizing pneumonia ---preferred term.</a:t>
            </a:r>
          </a:p>
          <a:p>
            <a:r>
              <a:rPr lang="en-IN" dirty="0" smtClean="0"/>
              <a:t>Conveys </a:t>
            </a:r>
            <a:r>
              <a:rPr lang="en-IN" dirty="0"/>
              <a:t>the essential features of a </a:t>
            </a:r>
            <a:r>
              <a:rPr lang="en-IN" dirty="0" err="1"/>
              <a:t>clinicopathologic</a:t>
            </a:r>
            <a:r>
              <a:rPr lang="en-IN" dirty="0"/>
              <a:t> syndrome of unknown </a:t>
            </a:r>
            <a:r>
              <a:rPr lang="en-IN" dirty="0" err="1"/>
              <a:t>etiology</a:t>
            </a:r>
            <a:r>
              <a:rPr lang="en-IN" dirty="0"/>
              <a:t> and avoids confusion with airway diseases </a:t>
            </a:r>
            <a:r>
              <a:rPr lang="en-IN" dirty="0" smtClean="0"/>
              <a:t>-- </a:t>
            </a:r>
            <a:r>
              <a:rPr lang="en-IN" dirty="0" err="1"/>
              <a:t>bronchiolitis</a:t>
            </a:r>
            <a:r>
              <a:rPr lang="en-IN" dirty="0"/>
              <a:t> </a:t>
            </a:r>
            <a:r>
              <a:rPr lang="en-IN" dirty="0" err="1"/>
              <a:t>obliterans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Patients </a:t>
            </a:r>
            <a:r>
              <a:rPr lang="en-IN" dirty="0"/>
              <a:t>present with cough and </a:t>
            </a:r>
            <a:r>
              <a:rPr lang="en-IN" dirty="0" err="1"/>
              <a:t>dyspnea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dirty="0" err="1" smtClean="0"/>
              <a:t>Radiographically</a:t>
            </a:r>
            <a:r>
              <a:rPr lang="en-IN" dirty="0" smtClean="0"/>
              <a:t> --</a:t>
            </a:r>
            <a:r>
              <a:rPr lang="en-IN" dirty="0" err="1" smtClean="0"/>
              <a:t>Subpleural</a:t>
            </a:r>
            <a:r>
              <a:rPr lang="en-IN" dirty="0" smtClean="0"/>
              <a:t> </a:t>
            </a:r>
            <a:r>
              <a:rPr lang="en-IN" dirty="0"/>
              <a:t>or </a:t>
            </a:r>
            <a:r>
              <a:rPr lang="en-IN" dirty="0" err="1"/>
              <a:t>peribronchial</a:t>
            </a:r>
            <a:r>
              <a:rPr lang="en-IN" dirty="0"/>
              <a:t> patchy areas of airspace </a:t>
            </a:r>
            <a:r>
              <a:rPr lang="en-IN" dirty="0" smtClean="0"/>
              <a:t>consolidation. </a:t>
            </a:r>
          </a:p>
          <a:p>
            <a:r>
              <a:rPr lang="en-IN" dirty="0" err="1" smtClean="0"/>
              <a:t>Histologically</a:t>
            </a:r>
            <a:r>
              <a:rPr lang="en-IN" dirty="0" smtClean="0"/>
              <a:t>----is </a:t>
            </a:r>
            <a:r>
              <a:rPr lang="en-IN" dirty="0"/>
              <a:t>characterized by the presence of </a:t>
            </a:r>
            <a:r>
              <a:rPr lang="en-IN" dirty="0" err="1"/>
              <a:t>polypoid</a:t>
            </a:r>
            <a:r>
              <a:rPr lang="en-IN" dirty="0"/>
              <a:t> plugs of loose organizing connective tissue (</a:t>
            </a:r>
            <a:r>
              <a:rPr lang="en-IN" b="1" dirty="0"/>
              <a:t>Masson bodies</a:t>
            </a:r>
            <a:r>
              <a:rPr lang="en-IN" dirty="0"/>
              <a:t>) within alveolar ducts, </a:t>
            </a:r>
            <a:r>
              <a:rPr lang="en-IN" dirty="0" smtClean="0"/>
              <a:t>alveoli, </a:t>
            </a:r>
            <a:r>
              <a:rPr lang="en-IN" dirty="0"/>
              <a:t>and often bronchioles.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connective tissue is all of the same </a:t>
            </a:r>
            <a:r>
              <a:rPr lang="en-IN" dirty="0" smtClean="0"/>
              <a:t>age</a:t>
            </a:r>
          </a:p>
          <a:p>
            <a:r>
              <a:rPr lang="en-IN" dirty="0" smtClean="0"/>
              <a:t>Underlying </a:t>
            </a:r>
            <a:r>
              <a:rPr lang="en-IN" dirty="0"/>
              <a:t>lung architecture is normal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There is </a:t>
            </a:r>
            <a:r>
              <a:rPr lang="en-IN" b="1" dirty="0" smtClean="0"/>
              <a:t>no</a:t>
            </a:r>
            <a:r>
              <a:rPr lang="en-IN" dirty="0" smtClean="0"/>
              <a:t> interstitial </a:t>
            </a:r>
            <a:r>
              <a:rPr lang="en-IN" dirty="0"/>
              <a:t>fibrosis or honeycomb lung. </a:t>
            </a:r>
            <a:endParaRPr lang="en-IN" dirty="0" smtClean="0"/>
          </a:p>
          <a:p>
            <a:r>
              <a:rPr lang="en-IN" dirty="0" smtClean="0"/>
              <a:t>Some patients </a:t>
            </a:r>
            <a:r>
              <a:rPr lang="en-IN" dirty="0"/>
              <a:t>recover </a:t>
            </a:r>
            <a:r>
              <a:rPr lang="en-IN" dirty="0" smtClean="0"/>
              <a:t>spontaneously.</a:t>
            </a:r>
          </a:p>
          <a:p>
            <a:r>
              <a:rPr lang="en-IN" dirty="0" smtClean="0"/>
              <a:t>Most </a:t>
            </a:r>
            <a:r>
              <a:rPr lang="en-IN" dirty="0"/>
              <a:t>need treatment with oral steroids for 6 months or </a:t>
            </a:r>
            <a:r>
              <a:rPr lang="en-IN" dirty="0" smtClean="0"/>
              <a:t>longer.</a:t>
            </a:r>
            <a:endParaRPr lang="en-IN" dirty="0"/>
          </a:p>
          <a:p>
            <a:endParaRPr lang="en-IN" dirty="0"/>
          </a:p>
        </p:txBody>
      </p:sp>
      <p:pic>
        <p:nvPicPr>
          <p:cNvPr id="4" name="~PP3342.WAV">
            <a:hlinkClick r:id="" action="ppaction://media"/>
          </p:cNvPr>
          <p:cNvPicPr>
            <a:picLocks noRot="1" noChangeAspect="1"/>
          </p:cNvPicPr>
          <p:nvPr>
            <a:wavAudioFile r:embed="rId1" name="~PP3342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638" t="24497" r="3221" b="35728"/>
          <a:stretch>
            <a:fillRect/>
          </a:stretch>
        </p:blipFill>
        <p:spPr bwMode="auto">
          <a:xfrm>
            <a:off x="229437" y="2420888"/>
            <a:ext cx="890552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112.WAV">
            <a:hlinkClick r:id="" action="ppaction://media"/>
          </p:cNvPr>
          <p:cNvPicPr>
            <a:picLocks noRot="1" noChangeAspect="1"/>
          </p:cNvPicPr>
          <p:nvPr>
            <a:wavAudioFile r:embed="rId1" name="~PP112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0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Organizing pneumonia with intra-alveolar fibrosis is also often seen as a response to infections or inflammatory injury of the lungs.</a:t>
            </a:r>
            <a:endParaRPr lang="en-IN" baseline="30000" dirty="0" smtClean="0"/>
          </a:p>
          <a:p>
            <a:r>
              <a:rPr lang="en-IN" dirty="0" smtClean="0"/>
              <a:t>These include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Viral and bacterial pneumonia,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Inhaled toxins,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Drugs,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Connective tissue disease, and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Graft-versus-host disease in bone marrow transplant recipients. </a:t>
            </a:r>
          </a:p>
          <a:p>
            <a:r>
              <a:rPr lang="en-IN" dirty="0" smtClean="0"/>
              <a:t>The prognosis for these patients is the same as that for the underlying disorder</a:t>
            </a:r>
            <a:endParaRPr lang="en-IN" dirty="0"/>
          </a:p>
        </p:txBody>
      </p:sp>
      <p:pic>
        <p:nvPicPr>
          <p:cNvPr id="4" name="~PP884.WAV">
            <a:hlinkClick r:id="" action="ppaction://media"/>
          </p:cNvPr>
          <p:cNvPicPr>
            <a:picLocks noRot="1" noChangeAspect="1"/>
          </p:cNvPicPr>
          <p:nvPr>
            <a:wavAudioFile r:embed="rId1" name="~PP884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Pulmonary Involvement in Connective Tissue Diseases</a:t>
            </a:r>
            <a:r>
              <a:rPr lang="en-IN" b="1" dirty="0" smtClean="0"/>
              <a:t> 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Lung can be involved to a lesser/greater degree at some time in their course in connective </a:t>
            </a:r>
            <a:r>
              <a:rPr lang="en-IN" dirty="0"/>
              <a:t>tissue </a:t>
            </a:r>
            <a:r>
              <a:rPr lang="en-IN" dirty="0" smtClean="0"/>
              <a:t>diseases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Systemic lupus </a:t>
            </a:r>
            <a:r>
              <a:rPr lang="en-IN" dirty="0" err="1" smtClean="0"/>
              <a:t>erythematosus</a:t>
            </a:r>
            <a:r>
              <a:rPr lang="en-IN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Rheumatoid arthritis,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Progressive systemic sclerosis (scleroderma),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dirty="0" err="1" smtClean="0"/>
              <a:t>Dermatomyositis-polymyositis</a:t>
            </a:r>
            <a:r>
              <a:rPr lang="en-IN" dirty="0" smtClean="0"/>
              <a:t>, and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Mixed connective </a:t>
            </a:r>
            <a:r>
              <a:rPr lang="en-IN" dirty="0"/>
              <a:t>tissue disease, </a:t>
            </a:r>
            <a:endParaRPr lang="en-IN" dirty="0" smtClean="0"/>
          </a:p>
        </p:txBody>
      </p:sp>
      <p:pic>
        <p:nvPicPr>
          <p:cNvPr id="4" name="~PP3339.WAV">
            <a:hlinkClick r:id="" action="ppaction://media"/>
          </p:cNvPr>
          <p:cNvPicPr>
            <a:picLocks noRot="1" noChangeAspect="1"/>
          </p:cNvPicPr>
          <p:nvPr>
            <a:wavAudioFile r:embed="rId1" name="~PP3339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Pulmonary involvement can occur in different patterns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NSIP,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UIP (similar to that seen in IPF),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Vascular sclerosis,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Organizing pneumonia, and 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Bronchiolitis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    </a:t>
            </a:r>
            <a:endParaRPr lang="en-IN" dirty="0"/>
          </a:p>
        </p:txBody>
      </p:sp>
      <p:pic>
        <p:nvPicPr>
          <p:cNvPr id="4" name="~PP2832.WAV">
            <a:hlinkClick r:id="" action="ppaction://media"/>
          </p:cNvPr>
          <p:cNvPicPr>
            <a:picLocks noRot="1" noChangeAspect="1"/>
          </p:cNvPicPr>
          <p:nvPr>
            <a:wavAudioFile r:embed="rId1" name="~PP2832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i="1" dirty="0" smtClean="0"/>
              <a:t>Rheumatoid arthritis</a:t>
            </a:r>
            <a:r>
              <a:rPr lang="en-IN" dirty="0" smtClean="0"/>
              <a:t>: 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Pulmonary involvement may occur in 30% to 40% of patients as</a:t>
            </a:r>
          </a:p>
          <a:p>
            <a:pPr>
              <a:buNone/>
            </a:pPr>
            <a:r>
              <a:rPr lang="en-IN" dirty="0" smtClean="0"/>
              <a:t> (1) Chronic </a:t>
            </a:r>
            <a:r>
              <a:rPr lang="en-IN" dirty="0" err="1" smtClean="0"/>
              <a:t>pleuritis</a:t>
            </a:r>
            <a:r>
              <a:rPr lang="en-IN" dirty="0" smtClean="0"/>
              <a:t>, with or without effusion</a:t>
            </a:r>
          </a:p>
          <a:p>
            <a:pPr>
              <a:buNone/>
            </a:pPr>
            <a:r>
              <a:rPr lang="en-IN" dirty="0" smtClean="0"/>
              <a:t>(2) Diffuse interstitial pneumonitis and fibrosis</a:t>
            </a:r>
          </a:p>
          <a:p>
            <a:pPr>
              <a:buNone/>
            </a:pPr>
            <a:r>
              <a:rPr lang="en-IN" dirty="0" smtClean="0"/>
              <a:t>(3) Intrapulmonary rheumatoid nodules </a:t>
            </a:r>
          </a:p>
          <a:p>
            <a:pPr>
              <a:buNone/>
            </a:pPr>
            <a:r>
              <a:rPr lang="en-IN" dirty="0" smtClean="0"/>
              <a:t> (4) Pulmonary hypertension  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~PP571.WAV">
            <a:hlinkClick r:id="" action="ppaction://media"/>
          </p:cNvPr>
          <p:cNvPicPr>
            <a:picLocks noRot="1" noChangeAspect="1"/>
          </p:cNvPicPr>
          <p:nvPr>
            <a:wavAudioFile r:embed="rId1" name="~PP571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Pulmonary function tests,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b="1" i="1" dirty="0" smtClean="0"/>
              <a:t>Diffuse obstructive disorders</a:t>
            </a:r>
            <a:r>
              <a:rPr lang="en-IN" b="1" dirty="0" smtClean="0"/>
              <a:t> </a:t>
            </a:r>
            <a:r>
              <a:rPr lang="en-IN" dirty="0" smtClean="0"/>
              <a:t>show </a:t>
            </a:r>
          </a:p>
          <a:p>
            <a:r>
              <a:rPr lang="en-IN" dirty="0" smtClean="0"/>
              <a:t>Decreased maximal airflow rates during forced expiration  </a:t>
            </a:r>
            <a:r>
              <a:rPr lang="en-IN" dirty="0" err="1" smtClean="0"/>
              <a:t>i.e</a:t>
            </a:r>
            <a:r>
              <a:rPr lang="en-IN" dirty="0" smtClean="0"/>
              <a:t>, decreased expiratory flow rate ,usually measured by forced expiratory volume at 1 second </a:t>
            </a:r>
            <a:r>
              <a:rPr lang="en-IN" b="1" dirty="0" smtClean="0"/>
              <a:t>(FEV</a:t>
            </a:r>
            <a:r>
              <a:rPr lang="en-IN" b="1" baseline="-25000" dirty="0" smtClean="0"/>
              <a:t>1</a:t>
            </a:r>
            <a:r>
              <a:rPr lang="en-IN" b="1" dirty="0" smtClean="0"/>
              <a:t>)----</a:t>
            </a:r>
            <a:r>
              <a:rPr lang="en-IN" dirty="0" smtClean="0"/>
              <a:t>Hallmark </a:t>
            </a:r>
            <a:r>
              <a:rPr lang="en-IN" b="1" dirty="0" smtClean="0"/>
              <a:t>of  COPD</a:t>
            </a:r>
            <a:r>
              <a:rPr lang="en-IN" dirty="0" smtClean="0"/>
              <a:t> </a:t>
            </a:r>
            <a:endParaRPr lang="en-IN" b="1" dirty="0" smtClean="0"/>
          </a:p>
          <a:p>
            <a:r>
              <a:rPr lang="en-IN" dirty="0" smtClean="0"/>
              <a:t>Total lung capacity </a:t>
            </a:r>
            <a:r>
              <a:rPr lang="en-IN" b="1" dirty="0" smtClean="0"/>
              <a:t>(TLC) </a:t>
            </a:r>
            <a:r>
              <a:rPr lang="en-IN" dirty="0" smtClean="0"/>
              <a:t>and forced vital capacity </a:t>
            </a:r>
            <a:r>
              <a:rPr lang="en-IN" b="1" dirty="0" smtClean="0"/>
              <a:t>(FVC) </a:t>
            </a:r>
            <a:r>
              <a:rPr lang="en-IN" dirty="0" smtClean="0"/>
              <a:t>are either normal or increased,</a:t>
            </a:r>
          </a:p>
          <a:p>
            <a:r>
              <a:rPr lang="en-IN" dirty="0" smtClean="0"/>
              <a:t>The </a:t>
            </a:r>
            <a:r>
              <a:rPr lang="en-IN" b="1" i="1" dirty="0" smtClean="0"/>
              <a:t>ratio of FEV</a:t>
            </a:r>
            <a:r>
              <a:rPr lang="en-IN" b="1" i="1" baseline="-25000" dirty="0" smtClean="0"/>
              <a:t>1</a:t>
            </a:r>
            <a:r>
              <a:rPr lang="en-IN" b="1" i="1" dirty="0" smtClean="0"/>
              <a:t> to FVC </a:t>
            </a:r>
            <a:r>
              <a:rPr lang="en-IN" i="1" dirty="0" smtClean="0"/>
              <a:t>is characteristically decreased.</a:t>
            </a:r>
          </a:p>
          <a:p>
            <a:pPr>
              <a:buNone/>
            </a:pPr>
            <a:endParaRPr lang="en-IN" i="1" dirty="0" smtClean="0"/>
          </a:p>
          <a:p>
            <a:r>
              <a:rPr lang="en-IN" b="1" dirty="0" smtClean="0"/>
              <a:t>Restrictive diseases </a:t>
            </a:r>
            <a:r>
              <a:rPr lang="en-IN" dirty="0" smtClean="0"/>
              <a:t>are identified by a</a:t>
            </a:r>
          </a:p>
          <a:p>
            <a:r>
              <a:rPr lang="en-IN" dirty="0" smtClean="0"/>
              <a:t>Total lung capacity </a:t>
            </a:r>
            <a:r>
              <a:rPr lang="en-IN" b="1" dirty="0" smtClean="0"/>
              <a:t>(TLC)---</a:t>
            </a:r>
            <a:r>
              <a:rPr lang="en-IN" dirty="0" smtClean="0"/>
              <a:t> Reduced</a:t>
            </a:r>
          </a:p>
          <a:p>
            <a:r>
              <a:rPr lang="en-IN" dirty="0" smtClean="0"/>
              <a:t>Expiratory flow rate is -----Normal or reduced proportionately.</a:t>
            </a:r>
          </a:p>
          <a:p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4" name="~PP666.WAV">
            <a:hlinkClick r:id="" action="ppaction://media"/>
          </p:cNvPr>
          <p:cNvPicPr>
            <a:picLocks noRot="1" noChangeAspect="1"/>
          </p:cNvPicPr>
          <p:nvPr>
            <a:wavAudioFile r:embed="rId1" name="~PP666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dirty="0" smtClean="0"/>
              <a:t>Systemic sclerosis</a:t>
            </a:r>
            <a:r>
              <a:rPr lang="en-IN" dirty="0" smtClean="0"/>
              <a:t> (scleroderma)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Diffuse interstitial fibrosis (NSIP pattern more common than UIP) </a:t>
            </a:r>
          </a:p>
          <a:p>
            <a:endParaRPr lang="en-IN" dirty="0"/>
          </a:p>
        </p:txBody>
      </p:sp>
      <p:pic>
        <p:nvPicPr>
          <p:cNvPr id="4" name="~PP2707.WAV">
            <a:hlinkClick r:id="" action="ppaction://media"/>
          </p:cNvPr>
          <p:cNvPicPr>
            <a:picLocks noRot="1" noChangeAspect="1"/>
          </p:cNvPicPr>
          <p:nvPr>
            <a:wavAudioFile r:embed="rId1" name="~PP2707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  </a:t>
            </a:r>
            <a:r>
              <a:rPr lang="en-IN" i="1" dirty="0" smtClean="0"/>
              <a:t>Lupus </a:t>
            </a:r>
            <a:r>
              <a:rPr lang="en-IN" i="1" dirty="0" err="1" smtClean="0"/>
              <a:t>erythematosus</a:t>
            </a:r>
            <a:r>
              <a:rPr lang="en-IN" dirty="0" smtClean="0"/>
              <a:t>: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Patchy, transient </a:t>
            </a:r>
            <a:r>
              <a:rPr lang="en-IN" dirty="0" err="1" smtClean="0"/>
              <a:t>parenchymal</a:t>
            </a:r>
            <a:r>
              <a:rPr lang="en-IN" dirty="0" smtClean="0"/>
              <a:t> infiltrates, and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Occasionally severe lupus pneumonitis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Prognosis  is  variable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Partly dependent on the type of pulmonary disease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Better than that of idiopathic UIP.</a:t>
            </a:r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endParaRPr lang="en-IN" dirty="0"/>
          </a:p>
        </p:txBody>
      </p:sp>
      <p:pic>
        <p:nvPicPr>
          <p:cNvPr id="4" name="~PP1618.WAV">
            <a:hlinkClick r:id="" action="ppaction://media"/>
          </p:cNvPr>
          <p:cNvPicPr>
            <a:picLocks noRot="1" noChangeAspect="1"/>
          </p:cNvPicPr>
          <p:nvPr>
            <a:wavAudioFile r:embed="rId1" name="~PP1618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~PP3225.WAV">
            <a:hlinkClick r:id="" action="ppaction://media"/>
          </p:cNvPr>
          <p:cNvPicPr>
            <a:picLocks noRot="1" noChangeAspect="1"/>
          </p:cNvPicPr>
          <p:nvPr>
            <a:wavAudioFile r:embed="rId1" name="~PP3225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Restrictive diseases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dirty="0" smtClean="0"/>
              <a:t>Restrictive lung diseases occur in two general conditions: </a:t>
            </a:r>
          </a:p>
          <a:p>
            <a:pPr marL="514350" indent="-514350">
              <a:buAutoNum type="arabicParenBoth"/>
            </a:pPr>
            <a:r>
              <a:rPr lang="en-IN" b="1" i="1" dirty="0" smtClean="0"/>
              <a:t>Chest wall disorders</a:t>
            </a:r>
          </a:p>
          <a:p>
            <a:pPr marL="514350" indent="-514350">
              <a:buNone/>
            </a:pPr>
            <a:endParaRPr lang="en-IN" b="1" i="1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en-IN" b="1" i="1" dirty="0" smtClean="0"/>
              <a:t>      </a:t>
            </a:r>
            <a:r>
              <a:rPr lang="en-IN" b="1" dirty="0" smtClean="0"/>
              <a:t>  </a:t>
            </a:r>
            <a:r>
              <a:rPr lang="en-IN" dirty="0" smtClean="0"/>
              <a:t>Neuromuscular diseases such as poliomyelitis &amp; </a:t>
            </a:r>
            <a:r>
              <a:rPr lang="en-IN" dirty="0" err="1" smtClean="0"/>
              <a:t>guillain-barré</a:t>
            </a:r>
            <a:r>
              <a:rPr lang="en-IN" dirty="0" smtClean="0"/>
              <a:t> syndrome –respiratory muscles are affected,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dirty="0" smtClean="0"/>
              <a:t>        Severe obesity,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dirty="0" smtClean="0"/>
              <a:t>        Pleural diseases, and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dirty="0" smtClean="0"/>
              <a:t>        </a:t>
            </a:r>
            <a:r>
              <a:rPr lang="en-IN" dirty="0" err="1" smtClean="0"/>
              <a:t>Kyphoscoliosis</a:t>
            </a:r>
            <a:endParaRPr lang="en-IN" dirty="0" smtClean="0"/>
          </a:p>
          <a:p>
            <a:pPr marL="514350" indent="-514350">
              <a:buNone/>
            </a:pPr>
            <a:endParaRPr lang="en-IN" dirty="0" smtClean="0"/>
          </a:p>
          <a:p>
            <a:pPr marL="514350" indent="-514350">
              <a:buNone/>
            </a:pPr>
            <a:r>
              <a:rPr lang="en-IN" dirty="0" smtClean="0"/>
              <a:t> (2) </a:t>
            </a:r>
            <a:r>
              <a:rPr lang="en-IN" b="1" dirty="0" smtClean="0"/>
              <a:t>C</a:t>
            </a:r>
            <a:r>
              <a:rPr lang="en-IN" b="1" i="1" dirty="0" smtClean="0"/>
              <a:t>hronic interstitial and infiltrative diseases</a:t>
            </a:r>
            <a:r>
              <a:rPr lang="en-IN" dirty="0" smtClean="0"/>
              <a:t>, such as </a:t>
            </a:r>
            <a:r>
              <a:rPr lang="en-IN" dirty="0" err="1" smtClean="0"/>
              <a:t>pneumoconioses</a:t>
            </a:r>
            <a:r>
              <a:rPr lang="en-IN" dirty="0"/>
              <a:t>,</a:t>
            </a:r>
            <a:r>
              <a:rPr lang="en-IN" dirty="0" smtClean="0"/>
              <a:t> interstitial fibrosis of unknown </a:t>
            </a:r>
            <a:r>
              <a:rPr lang="en-IN" dirty="0" err="1" smtClean="0"/>
              <a:t>etiology</a:t>
            </a:r>
            <a:r>
              <a:rPr lang="en-IN" dirty="0" smtClean="0"/>
              <a:t> and most of the infiltrative conditions (e.g., </a:t>
            </a:r>
            <a:r>
              <a:rPr lang="en-IN" dirty="0" err="1" smtClean="0"/>
              <a:t>sarcoidosis</a:t>
            </a:r>
            <a:r>
              <a:rPr lang="en-IN" dirty="0" smtClean="0"/>
              <a:t>).  </a:t>
            </a:r>
          </a:p>
          <a:p>
            <a:pPr marL="514350" indent="-514350">
              <a:buNone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classic acute restrictive disease is Acute respiratory distress syndrome </a:t>
            </a:r>
            <a:r>
              <a:rPr lang="en-IN" b="1" dirty="0" smtClean="0"/>
              <a:t>(ARDS)</a:t>
            </a:r>
            <a:br>
              <a:rPr lang="en-IN" b="1" dirty="0" smtClean="0"/>
            </a:br>
            <a:endParaRPr lang="en-IN" b="1" dirty="0"/>
          </a:p>
        </p:txBody>
      </p:sp>
      <p:pic>
        <p:nvPicPr>
          <p:cNvPr id="4" name="~PP3534.WAV">
            <a:hlinkClick r:id="" action="ppaction://media"/>
          </p:cNvPr>
          <p:cNvPicPr>
            <a:picLocks noRot="1" noChangeAspect="1"/>
          </p:cNvPicPr>
          <p:nvPr>
            <a:wavAudioFile r:embed="rId1" name="~PP3534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Chronic interstitial lung diseases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Are a </a:t>
            </a:r>
            <a:r>
              <a:rPr lang="en-IN" dirty="0"/>
              <a:t>heterogeneous group of disorders </a:t>
            </a:r>
            <a:r>
              <a:rPr lang="en-IN" i="1" dirty="0"/>
              <a:t>characterized predominantly by inflammation and fibrosis of the pulmonary connective tissue, principally the most peripheral and delicate </a:t>
            </a:r>
            <a:r>
              <a:rPr lang="en-IN" i="1" dirty="0" err="1"/>
              <a:t>interstitium</a:t>
            </a:r>
            <a:r>
              <a:rPr lang="en-IN" i="1" dirty="0"/>
              <a:t> in the alveolar walls</a:t>
            </a:r>
            <a:r>
              <a:rPr lang="en-IN" dirty="0" smtClean="0"/>
              <a:t>.</a:t>
            </a:r>
          </a:p>
          <a:p>
            <a:r>
              <a:rPr lang="en-IN" dirty="0" smtClean="0"/>
              <a:t>Many  </a:t>
            </a:r>
            <a:r>
              <a:rPr lang="en-IN" dirty="0"/>
              <a:t>entities </a:t>
            </a:r>
            <a:r>
              <a:rPr lang="en-IN" dirty="0" smtClean="0"/>
              <a:t>are </a:t>
            </a:r>
            <a:r>
              <a:rPr lang="en-IN" dirty="0"/>
              <a:t>of unknown cause and </a:t>
            </a:r>
            <a:r>
              <a:rPr lang="en-IN" dirty="0" smtClean="0"/>
              <a:t>pathogenesis</a:t>
            </a:r>
          </a:p>
          <a:p>
            <a:r>
              <a:rPr lang="en-IN" dirty="0" smtClean="0"/>
              <a:t>Some entities have both intra-alveolar and </a:t>
            </a:r>
            <a:r>
              <a:rPr lang="en-IN" dirty="0"/>
              <a:t>interstitial </a:t>
            </a:r>
            <a:r>
              <a:rPr lang="en-IN" dirty="0" smtClean="0"/>
              <a:t>component</a:t>
            </a:r>
            <a:endParaRPr lang="en-IN" dirty="0"/>
          </a:p>
          <a:p>
            <a:r>
              <a:rPr lang="en-IN" dirty="0" smtClean="0"/>
              <a:t>Frequent </a:t>
            </a:r>
            <a:r>
              <a:rPr lang="en-IN" dirty="0"/>
              <a:t>overlap in </a:t>
            </a:r>
            <a:r>
              <a:rPr lang="en-IN" dirty="0" err="1"/>
              <a:t>histologic</a:t>
            </a:r>
            <a:r>
              <a:rPr lang="en-IN" dirty="0"/>
              <a:t> </a:t>
            </a:r>
            <a:r>
              <a:rPr lang="en-IN" dirty="0" smtClean="0"/>
              <a:t>features</a:t>
            </a:r>
          </a:p>
          <a:p>
            <a:r>
              <a:rPr lang="en-IN" dirty="0" smtClean="0"/>
              <a:t>Constitute about </a:t>
            </a:r>
            <a:r>
              <a:rPr lang="en-IN" dirty="0"/>
              <a:t>15% of </a:t>
            </a:r>
            <a:r>
              <a:rPr lang="en-IN" dirty="0" err="1"/>
              <a:t>noninfectious</a:t>
            </a:r>
            <a:r>
              <a:rPr lang="en-IN" dirty="0"/>
              <a:t> </a:t>
            </a:r>
            <a:r>
              <a:rPr lang="en-IN" dirty="0" smtClean="0"/>
              <a:t>diseases of lung.</a:t>
            </a:r>
            <a:endParaRPr lang="en-IN" dirty="0"/>
          </a:p>
          <a:p>
            <a:endParaRPr lang="en-IN" dirty="0"/>
          </a:p>
        </p:txBody>
      </p:sp>
      <p:pic>
        <p:nvPicPr>
          <p:cNvPr id="4" name="~PP3204.WAV">
            <a:hlinkClick r:id="" action="ppaction://media"/>
          </p:cNvPr>
          <p:cNvPicPr>
            <a:picLocks noRot="1" noChangeAspect="1"/>
          </p:cNvPicPr>
          <p:nvPr>
            <a:wavAudioFile r:embed="rId1" name="~PP3204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Clinical and pulmonary functional changes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Clinical and </a:t>
            </a:r>
            <a:r>
              <a:rPr lang="en-IN" dirty="0"/>
              <a:t>pulmonary functional changes are </a:t>
            </a:r>
            <a:r>
              <a:rPr lang="en-IN" dirty="0" smtClean="0"/>
              <a:t>of </a:t>
            </a:r>
            <a:r>
              <a:rPr lang="en-IN" i="1" dirty="0"/>
              <a:t>restrictive lung </a:t>
            </a:r>
            <a:r>
              <a:rPr lang="en-IN" i="1" dirty="0" smtClean="0"/>
              <a:t>disease</a:t>
            </a:r>
            <a:r>
              <a:rPr lang="en-IN" dirty="0"/>
              <a:t>.</a:t>
            </a:r>
            <a:r>
              <a:rPr lang="en-IN" dirty="0" smtClean="0"/>
              <a:t> </a:t>
            </a:r>
          </a:p>
          <a:p>
            <a:r>
              <a:rPr lang="en-IN" dirty="0" smtClean="0"/>
              <a:t>Patients </a:t>
            </a:r>
            <a:r>
              <a:rPr lang="en-IN" dirty="0"/>
              <a:t>have 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Dyspnea</a:t>
            </a:r>
            <a:r>
              <a:rPr lang="en-IN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Tachypnea</a:t>
            </a:r>
            <a:r>
              <a:rPr lang="en-IN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End-</a:t>
            </a:r>
            <a:r>
              <a:rPr lang="en-IN" dirty="0" err="1" smtClean="0"/>
              <a:t>inspiratory</a:t>
            </a:r>
            <a:r>
              <a:rPr lang="en-IN" dirty="0" smtClean="0"/>
              <a:t> crackles, and eventual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Cyanosis,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Without </a:t>
            </a:r>
            <a:r>
              <a:rPr lang="en-IN" dirty="0"/>
              <a:t>wheezing or other evidence of airway obstruction.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classic physiologic features are </a:t>
            </a:r>
            <a:endParaRPr lang="en-IN" dirty="0" smtClean="0"/>
          </a:p>
          <a:p>
            <a:r>
              <a:rPr lang="en-IN" dirty="0" smtClean="0"/>
              <a:t>Reductions in carbon monoxide diffusing capacity, </a:t>
            </a:r>
          </a:p>
          <a:p>
            <a:r>
              <a:rPr lang="en-IN" dirty="0" smtClean="0"/>
              <a:t>↓ Lung volume, and </a:t>
            </a:r>
          </a:p>
          <a:p>
            <a:r>
              <a:rPr lang="en-IN" dirty="0" smtClean="0"/>
              <a:t>↓ Compliance.</a:t>
            </a:r>
          </a:p>
          <a:p>
            <a:endParaRPr lang="en-IN" dirty="0"/>
          </a:p>
        </p:txBody>
      </p:sp>
      <p:pic>
        <p:nvPicPr>
          <p:cNvPr id="4" name="~PP3409.WAV">
            <a:hlinkClick r:id="" action="ppaction://media"/>
          </p:cNvPr>
          <p:cNvPicPr>
            <a:picLocks noRot="1" noChangeAspect="1"/>
          </p:cNvPicPr>
          <p:nvPr>
            <a:wavAudioFile r:embed="rId1" name="~PP3409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b="1" i="1" dirty="0" smtClean="0"/>
              <a:t>Chest radiographs </a:t>
            </a:r>
            <a:r>
              <a:rPr lang="en-IN" i="1" dirty="0" smtClean="0"/>
              <a:t>show bilateral infiltrative lesions in the form of </a:t>
            </a:r>
            <a:r>
              <a:rPr lang="en-IN" b="1" i="1" dirty="0" smtClean="0"/>
              <a:t>small nodules</a:t>
            </a:r>
            <a:r>
              <a:rPr lang="en-IN" b="1" dirty="0" smtClean="0"/>
              <a:t>, </a:t>
            </a:r>
            <a:r>
              <a:rPr lang="en-IN" b="1" i="1" dirty="0" smtClean="0"/>
              <a:t>irregular lines</a:t>
            </a:r>
            <a:r>
              <a:rPr lang="en-IN" b="1" dirty="0" smtClean="0"/>
              <a:t>, </a:t>
            </a:r>
            <a:r>
              <a:rPr lang="en-IN" b="1" i="1" dirty="0" smtClean="0"/>
              <a:t>or ground-glass shadows</a:t>
            </a:r>
            <a:r>
              <a:rPr lang="en-IN" dirty="0" smtClean="0"/>
              <a:t>.</a:t>
            </a:r>
          </a:p>
          <a:p>
            <a:r>
              <a:rPr lang="en-IN" dirty="0" smtClean="0"/>
              <a:t>Eventually, secondary pulmonary hypertension and right-sided heart failure with </a:t>
            </a:r>
            <a:r>
              <a:rPr lang="en-IN" dirty="0" err="1" smtClean="0"/>
              <a:t>cor</a:t>
            </a:r>
            <a:r>
              <a:rPr lang="en-IN" dirty="0" smtClean="0"/>
              <a:t> </a:t>
            </a:r>
            <a:r>
              <a:rPr lang="en-IN" dirty="0" err="1" smtClean="0"/>
              <a:t>pulmonale</a:t>
            </a:r>
            <a:r>
              <a:rPr lang="en-IN" dirty="0" smtClean="0"/>
              <a:t> . </a:t>
            </a:r>
          </a:p>
          <a:p>
            <a:r>
              <a:rPr lang="en-IN" dirty="0" smtClean="0"/>
              <a:t>The  different entities in the early stages ---can be distinguished</a:t>
            </a:r>
          </a:p>
          <a:p>
            <a:r>
              <a:rPr lang="en-IN" dirty="0" smtClean="0"/>
              <a:t>Advanced forms are difficult to differentiate.</a:t>
            </a:r>
          </a:p>
          <a:p>
            <a:r>
              <a:rPr lang="en-IN" dirty="0" smtClean="0"/>
              <a:t>They result in scarring and gross destruction of the lung, often referred to as </a:t>
            </a:r>
            <a:r>
              <a:rPr lang="en-IN" b="1" i="1" dirty="0" smtClean="0"/>
              <a:t>end-stage lung</a:t>
            </a:r>
            <a:r>
              <a:rPr lang="en-IN" b="1" dirty="0" smtClean="0"/>
              <a:t> </a:t>
            </a:r>
            <a:r>
              <a:rPr lang="en-IN" dirty="0" smtClean="0"/>
              <a:t>or </a:t>
            </a:r>
            <a:r>
              <a:rPr lang="en-IN" b="1" i="1" dirty="0" smtClean="0"/>
              <a:t>honeycomb lung</a:t>
            </a:r>
            <a:r>
              <a:rPr lang="en-IN" b="1" dirty="0" smtClean="0"/>
              <a:t>.</a:t>
            </a:r>
          </a:p>
          <a:p>
            <a:endParaRPr lang="en-IN" dirty="0"/>
          </a:p>
        </p:txBody>
      </p:sp>
      <p:pic>
        <p:nvPicPr>
          <p:cNvPr id="4" name="~PP2016.WAV">
            <a:hlinkClick r:id="" action="ppaction://media"/>
          </p:cNvPr>
          <p:cNvPicPr>
            <a:picLocks noRot="1" noChangeAspect="1"/>
          </p:cNvPicPr>
          <p:nvPr>
            <a:wavAudioFile r:embed="rId1" name="~PP2016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638" t="18133" r="40160" b="13454"/>
          <a:stretch>
            <a:fillRect/>
          </a:stretch>
        </p:blipFill>
        <p:spPr bwMode="auto">
          <a:xfrm>
            <a:off x="3635896" y="751322"/>
            <a:ext cx="5112568" cy="610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3" y="2348880"/>
            <a:ext cx="2088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Diffuse restrictive diseases are categorized based on histology and clinical features .</a:t>
            </a:r>
          </a:p>
          <a:p>
            <a:endParaRPr lang="en-IN" sz="2000" dirty="0" smtClean="0"/>
          </a:p>
          <a:p>
            <a:endParaRPr lang="en-IN" dirty="0"/>
          </a:p>
        </p:txBody>
      </p:sp>
      <p:pic>
        <p:nvPicPr>
          <p:cNvPr id="6" name="~PP3308.WAV">
            <a:hlinkClick r:id="" action="ppaction://media"/>
          </p:cNvPr>
          <p:cNvPicPr>
            <a:picLocks noRot="1" noChangeAspect="1"/>
          </p:cNvPicPr>
          <p:nvPr>
            <a:wavAudioFile r:embed="rId1" name="~PP3308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FIBROSING DISEASES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b="1" dirty="0"/>
              <a:t>Idiopathic Pulmonary </a:t>
            </a:r>
            <a:r>
              <a:rPr lang="en-IN" b="1" dirty="0" smtClean="0"/>
              <a:t>Fibrosis </a:t>
            </a:r>
            <a:r>
              <a:rPr lang="en-IN" b="1" dirty="0"/>
              <a:t>(IPF</a:t>
            </a:r>
            <a:r>
              <a:rPr lang="en-IN" b="1" dirty="0" smtClean="0"/>
              <a:t>)</a:t>
            </a:r>
          </a:p>
          <a:p>
            <a:r>
              <a:rPr lang="en-IN" dirty="0" smtClean="0"/>
              <a:t>IPF </a:t>
            </a:r>
            <a:r>
              <a:rPr lang="en-IN" dirty="0"/>
              <a:t>refers to a </a:t>
            </a:r>
            <a:r>
              <a:rPr lang="en-IN" dirty="0" err="1"/>
              <a:t>clinicopathologic</a:t>
            </a:r>
            <a:r>
              <a:rPr lang="en-IN" dirty="0"/>
              <a:t> syndrome with characteristic </a:t>
            </a:r>
            <a:r>
              <a:rPr lang="en-IN" dirty="0" smtClean="0"/>
              <a:t>radiological, pathological, </a:t>
            </a:r>
            <a:r>
              <a:rPr lang="en-IN" dirty="0"/>
              <a:t>and clinical features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In Europe </a:t>
            </a:r>
            <a:r>
              <a:rPr lang="en-IN" dirty="0" smtClean="0"/>
              <a:t>---</a:t>
            </a:r>
            <a:r>
              <a:rPr lang="en-IN" b="1" i="1" dirty="0" smtClean="0"/>
              <a:t>Cryptogenic </a:t>
            </a:r>
            <a:r>
              <a:rPr lang="en-IN" b="1" i="1" dirty="0" err="1"/>
              <a:t>fibrosing</a:t>
            </a:r>
            <a:r>
              <a:rPr lang="en-IN" b="1" i="1" dirty="0"/>
              <a:t> </a:t>
            </a:r>
            <a:r>
              <a:rPr lang="en-IN" b="1" i="1" dirty="0" err="1" smtClean="0"/>
              <a:t>alveolitis</a:t>
            </a:r>
            <a:r>
              <a:rPr lang="en-IN" dirty="0" smtClean="0"/>
              <a:t>. </a:t>
            </a:r>
          </a:p>
          <a:p>
            <a:r>
              <a:rPr lang="en-IN" dirty="0" smtClean="0"/>
              <a:t>The histological pattern </a:t>
            </a:r>
            <a:r>
              <a:rPr lang="en-IN" dirty="0"/>
              <a:t>of fibrosis is referred to as usual interstitial pneumonia </a:t>
            </a:r>
            <a:r>
              <a:rPr lang="en-IN" b="1" dirty="0"/>
              <a:t>(UIP), </a:t>
            </a:r>
            <a:r>
              <a:rPr lang="en-IN" dirty="0"/>
              <a:t>which is required for the diagnosis of </a:t>
            </a:r>
            <a:r>
              <a:rPr lang="en-IN" b="1" dirty="0" smtClean="0"/>
              <a:t>IPF</a:t>
            </a:r>
          </a:p>
          <a:p>
            <a:r>
              <a:rPr lang="en-IN" dirty="0" smtClean="0"/>
              <a:t>This pattern is  </a:t>
            </a:r>
            <a:r>
              <a:rPr lang="en-IN" dirty="0"/>
              <a:t>also </a:t>
            </a:r>
            <a:r>
              <a:rPr lang="en-IN" dirty="0" smtClean="0"/>
              <a:t> seen </a:t>
            </a:r>
            <a:r>
              <a:rPr lang="en-IN" dirty="0"/>
              <a:t>in other </a:t>
            </a:r>
            <a:r>
              <a:rPr lang="en-IN" dirty="0" smtClean="0"/>
              <a:t>diseases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Connective tissue diseases,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Chronic hypersensitivity pneumonia, and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Asbestosis. </a:t>
            </a:r>
          </a:p>
          <a:p>
            <a:r>
              <a:rPr lang="en-IN" dirty="0" smtClean="0"/>
              <a:t>The </a:t>
            </a:r>
            <a:r>
              <a:rPr lang="en-IN" b="1" dirty="0"/>
              <a:t>International Multidisciplinary Consensus Classification </a:t>
            </a:r>
            <a:r>
              <a:rPr lang="en-IN" dirty="0"/>
              <a:t>is an excellent reference for definitions and understanding of idiopathic interstitial pneumonias.</a:t>
            </a:r>
          </a:p>
        </p:txBody>
      </p:sp>
      <p:pic>
        <p:nvPicPr>
          <p:cNvPr id="4" name="~PP2924.WAV">
            <a:hlinkClick r:id="" action="ppaction://media"/>
          </p:cNvPr>
          <p:cNvPicPr>
            <a:picLocks noRot="1" noChangeAspect="1"/>
          </p:cNvPicPr>
          <p:nvPr>
            <a:wavAudioFile r:embed="rId1" name="~PP2924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3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15879</TotalTime>
  <Words>1786</Words>
  <Application>Microsoft Office PowerPoint</Application>
  <PresentationFormat>On-screen Show (4:3)</PresentationFormat>
  <Paragraphs>197</Paragraphs>
  <Slides>32</Slides>
  <Notes>1</Notes>
  <HiddenSlides>0</HiddenSlides>
  <MMClips>32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Chronic Diffuse Interstitial (Restrictive) Pulmonary Diseases</vt:lpstr>
      <vt:lpstr>Obstructive versus Restrictive Pulmonary Diseases</vt:lpstr>
      <vt:lpstr>Pulmonary function tests,</vt:lpstr>
      <vt:lpstr>Restrictive diseases</vt:lpstr>
      <vt:lpstr>Chronic interstitial lung diseases</vt:lpstr>
      <vt:lpstr>Clinical and pulmonary functional changes</vt:lpstr>
      <vt:lpstr>Slide 7</vt:lpstr>
      <vt:lpstr>Slide 8</vt:lpstr>
      <vt:lpstr>FIBROSING DISEASES</vt:lpstr>
      <vt:lpstr>Pathogenesis.</vt:lpstr>
      <vt:lpstr>Pathogenesis.</vt:lpstr>
      <vt:lpstr>Pathogenesis.</vt:lpstr>
      <vt:lpstr>Slide 13</vt:lpstr>
      <vt:lpstr>Slide 14</vt:lpstr>
      <vt:lpstr>Morphology</vt:lpstr>
      <vt:lpstr>Microscopic Features</vt:lpstr>
      <vt:lpstr>Slide 17</vt:lpstr>
      <vt:lpstr>Slide 18</vt:lpstr>
      <vt:lpstr>Slide 19</vt:lpstr>
      <vt:lpstr>Clinical Course</vt:lpstr>
      <vt:lpstr>Nonspecific Interstitial Pneumonia </vt:lpstr>
      <vt:lpstr>Morphology.</vt:lpstr>
      <vt:lpstr>Clinical Course.  </vt:lpstr>
      <vt:lpstr>Cryptogenic Organizing Pneumonia  </vt:lpstr>
      <vt:lpstr>Slide 25</vt:lpstr>
      <vt:lpstr>Slide 26</vt:lpstr>
      <vt:lpstr>Pulmonary Involvement in Connective Tissue Diseases  </vt:lpstr>
      <vt:lpstr>Slide 28</vt:lpstr>
      <vt:lpstr>Rheumatoid arthritis:  </vt:lpstr>
      <vt:lpstr>Systemic sclerosis (scleroderma)</vt:lpstr>
      <vt:lpstr>  Lupus erythematosus: 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Diffuse Interstitial (Restrictive) Diseases</dc:title>
  <dc:creator>hp</dc:creator>
  <cp:lastModifiedBy>DISPATCH SECTION</cp:lastModifiedBy>
  <cp:revision>20</cp:revision>
  <dcterms:created xsi:type="dcterms:W3CDTF">2020-04-25T19:27:52Z</dcterms:created>
  <dcterms:modified xsi:type="dcterms:W3CDTF">2020-05-06T10:10:20Z</dcterms:modified>
</cp:coreProperties>
</file>